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22"/>
  </p:notesMasterIdLst>
  <p:sldIdLst>
    <p:sldId id="287" r:id="rId2"/>
    <p:sldId id="286" r:id="rId3"/>
    <p:sldId id="360" r:id="rId4"/>
    <p:sldId id="292" r:id="rId5"/>
    <p:sldId id="361" r:id="rId6"/>
    <p:sldId id="364" r:id="rId7"/>
    <p:sldId id="284" r:id="rId8"/>
    <p:sldId id="266" r:id="rId9"/>
    <p:sldId id="355" r:id="rId10"/>
    <p:sldId id="285" r:id="rId11"/>
    <p:sldId id="328" r:id="rId12"/>
    <p:sldId id="349" r:id="rId13"/>
    <p:sldId id="365" r:id="rId14"/>
    <p:sldId id="366" r:id="rId15"/>
    <p:sldId id="308" r:id="rId16"/>
    <p:sldId id="320" r:id="rId17"/>
    <p:sldId id="363" r:id="rId18"/>
    <p:sldId id="340" r:id="rId19"/>
    <p:sldId id="344" r:id="rId20"/>
    <p:sldId id="35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64DBCD-17E6-41F8-BBE0-69B9BA684102}">
  <a:tblStyle styleId="{A764DBCD-17E6-41F8-BBE0-69B9BA68410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9EE"/>
          </a:solidFill>
        </a:fill>
      </a:tcStyle>
    </a:wholeTbl>
    <a:band1H>
      <a:tcStyle>
        <a:tcBdr/>
        <a:fill>
          <a:solidFill>
            <a:srgbClr val="CBD1DB"/>
          </a:solidFill>
        </a:fill>
      </a:tcStyle>
    </a:band1H>
    <a:band1V>
      <a:tcStyle>
        <a:tcBdr/>
        <a:fill>
          <a:solidFill>
            <a:srgbClr val="CBD1DB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5" autoAdjust="0"/>
    <p:restoredTop sz="92228" autoAdjust="0"/>
  </p:normalViewPr>
  <p:slideViewPr>
    <p:cSldViewPr snapToGrid="0" snapToObjects="1">
      <p:cViewPr varScale="1">
        <p:scale>
          <a:sx n="126" d="100"/>
          <a:sy n="126" d="100"/>
        </p:scale>
        <p:origin x="4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Macintosh%20HD:Users:Devin:Documents:Summer%20-%20Argonne:prediction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工作表25!$Q$1:$Q$50</c:f>
              <c:strCache>
                <c:ptCount val="50"/>
                <c:pt idx="0">
                  <c:v>1/N</c:v>
                </c:pt>
                <c:pt idx="1">
                  <c:v>2/N</c:v>
                </c:pt>
                <c:pt idx="2">
                  <c:v>3/N</c:v>
                </c:pt>
                <c:pt idx="3">
                  <c:v>4/N</c:v>
                </c:pt>
                <c:pt idx="4">
                  <c:v>5/N</c:v>
                </c:pt>
                <c:pt idx="5">
                  <c:v>6/N</c:v>
                </c:pt>
                <c:pt idx="6">
                  <c:v>7/N</c:v>
                </c:pt>
                <c:pt idx="7">
                  <c:v>8/N</c:v>
                </c:pt>
                <c:pt idx="8">
                  <c:v>9/N</c:v>
                </c:pt>
                <c:pt idx="9">
                  <c:v>10/N</c:v>
                </c:pt>
                <c:pt idx="10">
                  <c:v>11/N</c:v>
                </c:pt>
                <c:pt idx="11">
                  <c:v>12/N</c:v>
                </c:pt>
                <c:pt idx="12">
                  <c:v>13/N</c:v>
                </c:pt>
                <c:pt idx="13">
                  <c:v>14/N</c:v>
                </c:pt>
                <c:pt idx="14">
                  <c:v>15/N</c:v>
                </c:pt>
                <c:pt idx="15">
                  <c:v>16/N</c:v>
                </c:pt>
                <c:pt idx="16">
                  <c:v>17/N</c:v>
                </c:pt>
                <c:pt idx="17">
                  <c:v>18/N</c:v>
                </c:pt>
                <c:pt idx="18">
                  <c:v>19/N</c:v>
                </c:pt>
                <c:pt idx="19">
                  <c:v>20/N</c:v>
                </c:pt>
                <c:pt idx="20">
                  <c:v>21/N</c:v>
                </c:pt>
                <c:pt idx="21">
                  <c:v>22/N</c:v>
                </c:pt>
                <c:pt idx="22">
                  <c:v>23/N</c:v>
                </c:pt>
                <c:pt idx="23">
                  <c:v>24/N</c:v>
                </c:pt>
                <c:pt idx="24">
                  <c:v>25/N</c:v>
                </c:pt>
                <c:pt idx="25">
                  <c:v>26/N</c:v>
                </c:pt>
                <c:pt idx="26">
                  <c:v>27/N</c:v>
                </c:pt>
                <c:pt idx="27">
                  <c:v>28/N</c:v>
                </c:pt>
                <c:pt idx="28">
                  <c:v>29/N</c:v>
                </c:pt>
                <c:pt idx="29">
                  <c:v>30/N</c:v>
                </c:pt>
                <c:pt idx="30">
                  <c:v>31/N</c:v>
                </c:pt>
                <c:pt idx="31">
                  <c:v>32/N</c:v>
                </c:pt>
                <c:pt idx="32">
                  <c:v>33/N</c:v>
                </c:pt>
                <c:pt idx="33">
                  <c:v>34/N</c:v>
                </c:pt>
                <c:pt idx="34">
                  <c:v>35/N</c:v>
                </c:pt>
                <c:pt idx="35">
                  <c:v>36/N</c:v>
                </c:pt>
                <c:pt idx="36">
                  <c:v>37/N</c:v>
                </c:pt>
                <c:pt idx="37">
                  <c:v>38/N</c:v>
                </c:pt>
                <c:pt idx="38">
                  <c:v>39/N</c:v>
                </c:pt>
                <c:pt idx="39">
                  <c:v>40/N</c:v>
                </c:pt>
                <c:pt idx="40">
                  <c:v>41/N</c:v>
                </c:pt>
                <c:pt idx="41">
                  <c:v>42/N</c:v>
                </c:pt>
                <c:pt idx="42">
                  <c:v>43/N</c:v>
                </c:pt>
                <c:pt idx="43">
                  <c:v>44/N</c:v>
                </c:pt>
                <c:pt idx="44">
                  <c:v>45/N</c:v>
                </c:pt>
                <c:pt idx="45">
                  <c:v>46/N</c:v>
                </c:pt>
                <c:pt idx="46">
                  <c:v>47/N</c:v>
                </c:pt>
                <c:pt idx="47">
                  <c:v>48/N</c:v>
                </c:pt>
                <c:pt idx="48">
                  <c:v>49/N</c:v>
                </c:pt>
                <c:pt idx="49">
                  <c:v>50/N</c:v>
                </c:pt>
              </c:strCache>
            </c:strRef>
          </c:cat>
          <c:val>
            <c:numRef>
              <c:f>工作表25!$P$1:$P$50</c:f>
              <c:numCache>
                <c:formatCode>General</c:formatCode>
                <c:ptCount val="50"/>
                <c:pt idx="0">
                  <c:v>0.558439</c:v>
                </c:pt>
                <c:pt idx="1">
                  <c:v>0.082387</c:v>
                </c:pt>
                <c:pt idx="2">
                  <c:v>0.072018</c:v>
                </c:pt>
                <c:pt idx="3">
                  <c:v>0.060344</c:v>
                </c:pt>
                <c:pt idx="4">
                  <c:v>0.022466</c:v>
                </c:pt>
                <c:pt idx="5">
                  <c:v>0.021831</c:v>
                </c:pt>
                <c:pt idx="6">
                  <c:v>0.00847</c:v>
                </c:pt>
                <c:pt idx="7">
                  <c:v>0.006125</c:v>
                </c:pt>
                <c:pt idx="8">
                  <c:v>0.006603</c:v>
                </c:pt>
                <c:pt idx="9">
                  <c:v>0.009395</c:v>
                </c:pt>
                <c:pt idx="10">
                  <c:v>0.004831</c:v>
                </c:pt>
                <c:pt idx="11">
                  <c:v>0.0058</c:v>
                </c:pt>
                <c:pt idx="12">
                  <c:v>0.005196</c:v>
                </c:pt>
                <c:pt idx="13">
                  <c:v>0.005321</c:v>
                </c:pt>
                <c:pt idx="14">
                  <c:v>0.001782</c:v>
                </c:pt>
                <c:pt idx="15">
                  <c:v>0.002445</c:v>
                </c:pt>
                <c:pt idx="16">
                  <c:v>0.003631</c:v>
                </c:pt>
                <c:pt idx="17">
                  <c:v>0.00077</c:v>
                </c:pt>
                <c:pt idx="18">
                  <c:v>0.001884</c:v>
                </c:pt>
                <c:pt idx="19">
                  <c:v>0.002643</c:v>
                </c:pt>
                <c:pt idx="20">
                  <c:v>0.002774</c:v>
                </c:pt>
                <c:pt idx="21">
                  <c:v>0.002259</c:v>
                </c:pt>
                <c:pt idx="22">
                  <c:v>0.001243</c:v>
                </c:pt>
                <c:pt idx="23">
                  <c:v>0.000531</c:v>
                </c:pt>
                <c:pt idx="24">
                  <c:v>0.001558</c:v>
                </c:pt>
                <c:pt idx="25">
                  <c:v>0.000583</c:v>
                </c:pt>
                <c:pt idx="26">
                  <c:v>0.000687</c:v>
                </c:pt>
                <c:pt idx="27">
                  <c:v>0.001511</c:v>
                </c:pt>
                <c:pt idx="28">
                  <c:v>0.001474</c:v>
                </c:pt>
                <c:pt idx="29">
                  <c:v>0.000489</c:v>
                </c:pt>
                <c:pt idx="30">
                  <c:v>0.000631</c:v>
                </c:pt>
                <c:pt idx="31">
                  <c:v>0.002266</c:v>
                </c:pt>
                <c:pt idx="32">
                  <c:v>0.001659</c:v>
                </c:pt>
                <c:pt idx="33">
                  <c:v>0.001679</c:v>
                </c:pt>
                <c:pt idx="34">
                  <c:v>0.000181</c:v>
                </c:pt>
                <c:pt idx="35">
                  <c:v>0.000503</c:v>
                </c:pt>
                <c:pt idx="36">
                  <c:v>0.000311</c:v>
                </c:pt>
                <c:pt idx="37">
                  <c:v>0.000455</c:v>
                </c:pt>
                <c:pt idx="38">
                  <c:v>0.000503</c:v>
                </c:pt>
                <c:pt idx="39">
                  <c:v>0.001001</c:v>
                </c:pt>
                <c:pt idx="40">
                  <c:v>0.000299</c:v>
                </c:pt>
                <c:pt idx="41">
                  <c:v>0.000743</c:v>
                </c:pt>
                <c:pt idx="42">
                  <c:v>0.000799</c:v>
                </c:pt>
                <c:pt idx="43">
                  <c:v>0.000332</c:v>
                </c:pt>
                <c:pt idx="44">
                  <c:v>0.000771</c:v>
                </c:pt>
                <c:pt idx="45">
                  <c:v>0.000449</c:v>
                </c:pt>
                <c:pt idx="46">
                  <c:v>0.000234</c:v>
                </c:pt>
                <c:pt idx="47">
                  <c:v>0.000674</c:v>
                </c:pt>
                <c:pt idx="48">
                  <c:v>0.000792</c:v>
                </c:pt>
                <c:pt idx="49">
                  <c:v>0.00033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2842480"/>
        <c:axId val="-2083463168"/>
      </c:barChart>
      <c:catAx>
        <c:axId val="-208284248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  <a:endParaRPr lang="zh-C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crossAx val="-2083463168"/>
        <c:crosses val="autoZero"/>
        <c:auto val="1"/>
        <c:lblAlgn val="ctr"/>
        <c:lblOffset val="100"/>
        <c:tickLblSkip val="5"/>
        <c:noMultiLvlLbl val="0"/>
      </c:catAx>
      <c:valAx>
        <c:axId val="-2083463168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Amplitude</a:t>
                </a:r>
                <a:endParaRPr lang="zh-C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84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9176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6421" y="4344024"/>
            <a:ext cx="5485157" cy="4114488"/>
          </a:xfrm>
          <a:prstGeom prst="rect">
            <a:avLst/>
          </a:prstGeom>
          <a:noFill/>
          <a:ln>
            <a:noFill/>
          </a:ln>
        </p:spPr>
        <p:txBody>
          <a:bodyPr lIns="89600" tIns="89600" rIns="89600" bIns="896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377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7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NWChem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MD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Capabilities for classical and </a:t>
            </a:r>
            <a:r>
              <a:rPr lang="en-US" sz="1200" i="1" dirty="0"/>
              <a:t>ab initio </a:t>
            </a:r>
            <a:r>
              <a:rPr lang="en-US" sz="1200" dirty="0"/>
              <a:t>MD simulations in </a:t>
            </a:r>
            <a:r>
              <a:rPr lang="en-US" sz="1200" dirty="0" err="1"/>
              <a:t>NWChem</a:t>
            </a:r>
            <a:r>
              <a:rPr lang="en-US" sz="1200" dirty="0"/>
              <a:t> need to be extensible to address systems of millions of atoms as well as small molecular assemblies, use a hierarchy of sampling methods for the evaluation of properties with controlled statistical and systematic errors, and include realistic models for the molecular environment. </a:t>
            </a:r>
            <a:endParaRPr lang="en-US" sz="105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20AAA-9BB3-4CB3-A5B2-A08D3190F4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6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9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photos for everyone</a:t>
            </a:r>
          </a:p>
        </p:txBody>
      </p:sp>
    </p:spTree>
    <p:extLst>
      <p:ext uri="{BB962C8B-B14F-4D97-AF65-F5344CB8AC3E}">
        <p14:creationId xmlns:p14="http://schemas.microsoft.com/office/powerpoint/2010/main" val="122405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4197B41-95A7-4192-977B-3B01CE2E65B3}" type="slidenum">
              <a:rPr lang="en-US" smtClean="0">
                <a:latin typeface="Calibri" panose="020F0502020204030204" pitchFamily="34" charset="0"/>
              </a:rPr>
              <a:t>3</a:t>
            </a:fld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pictures</a:t>
            </a:r>
          </a:p>
        </p:txBody>
      </p:sp>
    </p:spTree>
    <p:extLst>
      <p:ext uri="{BB962C8B-B14F-4D97-AF65-F5344CB8AC3E}">
        <p14:creationId xmlns:p14="http://schemas.microsoft.com/office/powerpoint/2010/main" val="198005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405-3917-499B-98FC-3859BC242C8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07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33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 in data reduction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Understanding the science requires massive data reduction 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How do we reduce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</a:rPr>
              <a:t>The time spent in reducing the data to knowledge?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</a:rPr>
              <a:t>The amount of data being moved on the </a:t>
            </a:r>
            <a:r>
              <a:rPr lang="en-US" dirty="0" err="1" smtClean="0">
                <a:latin typeface="Calibri" panose="020F0502020204030204" pitchFamily="34" charset="0"/>
              </a:rPr>
              <a:t>exascale</a:t>
            </a:r>
            <a:r>
              <a:rPr lang="en-US" dirty="0" smtClean="0">
                <a:latin typeface="Calibri" panose="020F0502020204030204" pitchFamily="34" charset="0"/>
              </a:rPr>
              <a:t> platform?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</a:rPr>
              <a:t>The amount of data being read from the storage system?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</a:rPr>
              <a:t>The amount of data stored in memory, on the storage system, being moved over WAN?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Without removing the knowledge.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</a:rPr>
              <a:t>Requires deep dives into the application post processing routines and simulations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4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A13E405-3917-499B-98FC-3859BC242C8B}" type="slidenum">
              <a:rPr lang="en-US" smtClean="0">
                <a:latin typeface="Calibri" panose="020F0502020204030204" pitchFamily="34" charset="0"/>
              </a:rPr>
              <a:pPr/>
              <a:t>15</a:t>
            </a:fld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01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1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4525" y="4621894"/>
            <a:ext cx="2588697" cy="3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4672737"/>
            <a:ext cx="1469261" cy="345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Shape 69"/>
          <p:cNvGrpSpPr/>
          <p:nvPr/>
        </p:nvGrpSpPr>
        <p:grpSpPr>
          <a:xfrm>
            <a:off x="-9675" y="4501737"/>
            <a:ext cx="9176303" cy="20573"/>
            <a:chOff x="-9675" y="6830567"/>
            <a:chExt cx="9176303" cy="27431"/>
          </a:xfrm>
        </p:grpSpPr>
        <p:sp>
          <p:nvSpPr>
            <p:cNvPr id="70" name="Shape 70"/>
            <p:cNvSpPr/>
            <p:nvPr/>
          </p:nvSpPr>
          <p:spPr>
            <a:xfrm>
              <a:off x="5529226" y="6830567"/>
              <a:ext cx="3637401" cy="274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-9675" y="6830567"/>
              <a:ext cx="5542706" cy="27431"/>
            </a:xfrm>
            <a:prstGeom prst="rect">
              <a:avLst/>
            </a:prstGeom>
            <a:solidFill>
              <a:srgbClr val="1A8DC3"/>
            </a:solidFill>
            <a:ln>
              <a:noFill/>
            </a:ln>
          </p:spPr>
          <p:txBody>
            <a:bodyPr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19456" y="130301"/>
            <a:ext cx="8531352" cy="36356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342900" marR="0" lvl="5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685800" marR="0" lvl="6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028700" marR="0" lvl="7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371600" marR="0" lvl="8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 dirty="0"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19455" y="1200150"/>
            <a:ext cx="8531352" cy="56784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</a:defRPr>
            </a:lvl1pPr>
            <a:lvl2pPr marL="342900" marR="0" lvl="1" indent="-127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127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-127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-127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-1270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-1270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-1270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-1270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19456" y="130301"/>
            <a:ext cx="8531352" cy="36356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342900" marR="0" lvl="5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685800" marR="0" lvl="6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028700" marR="0" lvl="7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371600" marR="0" lvl="8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219456" y="1028700"/>
            <a:ext cx="4192527" cy="61589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</a:defRPr>
            </a:lvl1pPr>
            <a:lvl2pPr marL="342900" marR="0" lvl="1" indent="-12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12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-12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-12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-1270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-1270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-1270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-1270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219456" y="1655635"/>
            <a:ext cx="4192527" cy="275595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</a:defRPr>
            </a:lvl1pPr>
            <a:lvl2pPr marL="469900" marR="0" lvl="1" indent="-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101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3600" marR="0" lvl="3" indent="-76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17600" marR="0" lvl="4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79600" marR="0" lvl="5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2500" marR="0" lvl="6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65400" marR="0" lvl="7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08300" marR="0" lvl="8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4645026" y="1028700"/>
            <a:ext cx="4194174" cy="61589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</a:defRPr>
            </a:lvl1pPr>
            <a:lvl2pPr marL="342900" marR="0" lvl="1" indent="-12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12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-12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-12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-1270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-1270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-1270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-1270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4645026" y="1655635"/>
            <a:ext cx="4194174" cy="275595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</a:defRPr>
            </a:lvl1pPr>
            <a:lvl2pPr marL="469900" marR="0" lvl="1" indent="-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101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3600" marR="0" lvl="3" indent="-76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17600" marR="0" lvl="4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79600" marR="0" lvl="5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2500" marR="0" lvl="6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65400" marR="0" lvl="7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08300" marR="0" lvl="8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05520" y="-1"/>
            <a:ext cx="538480" cy="4947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219456" y="130301"/>
            <a:ext cx="8531352" cy="36356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342900" marR="0" lvl="5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685800" marR="0" lvl="6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028700" marR="0" lvl="7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371600" marR="0" lvl="8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05520" y="-1"/>
            <a:ext cx="538480" cy="4947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616" y="52920"/>
            <a:ext cx="8431183" cy="440997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16" y="571504"/>
            <a:ext cx="8647315" cy="4297676"/>
          </a:xfrm>
        </p:spPr>
        <p:txBody>
          <a:bodyPr>
            <a:normAutofit/>
          </a:bodyPr>
          <a:lstStyle>
            <a:lvl1pPr marL="227013" indent="-227013">
              <a:defRPr sz="2800">
                <a:latin typeface="Calibri" panose="020F0502020204030204" pitchFamily="34" charset="0"/>
              </a:defRPr>
            </a:lvl1pPr>
            <a:lvl2pPr marL="417899" indent="-160731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 marL="900090" indent="-128585">
              <a:buFont typeface="Arial" panose="020B0604020202020204" pitchFamily="34" charset="0"/>
              <a:buChar char="•"/>
              <a:defRPr sz="1125">
                <a:latin typeface="Calibri" panose="020F0502020204030204" pitchFamily="34" charset="0"/>
              </a:defRPr>
            </a:lvl4pPr>
            <a:lvl5pPr marL="1157259" indent="-128585">
              <a:buFont typeface="Wingdings" panose="05000000000000000000" pitchFamily="2" charset="2"/>
              <a:buChar char="§"/>
              <a:defRPr sz="11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05520" y="-1"/>
            <a:ext cx="538480" cy="4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219456" y="130301"/>
            <a:ext cx="8531352" cy="36356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342900" marR="0" lvl="5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685800" marR="0" lvl="6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028700" marR="0" lvl="7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371600" marR="0" lvl="8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 dirty="0"/>
          </a:p>
        </p:txBody>
      </p:sp>
      <p:sp>
        <p:nvSpPr>
          <p:cNvPr id="3" name="Shape 80"/>
          <p:cNvSpPr txBox="1">
            <a:spLocks noGrp="1"/>
          </p:cNvSpPr>
          <p:nvPr>
            <p:ph type="body" idx="2"/>
          </p:nvPr>
        </p:nvSpPr>
        <p:spPr>
          <a:xfrm>
            <a:off x="219456" y="805913"/>
            <a:ext cx="8531352" cy="3502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101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3600" marR="0" lvl="3" indent="-76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17600" marR="0" lvl="4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79600" marR="0" lvl="5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2500" marR="0" lvl="6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65400" marR="0" lvl="7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08300" marR="0" lvl="8" indent="-1016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43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19456" y="130301"/>
            <a:ext cx="8628678" cy="36356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47826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47826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47826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47826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47826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342900" marR="0" lvl="5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47826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685800" marR="0" lvl="6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47826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028700" marR="0" lvl="7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47826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371600" marR="0" lvl="8" indent="-12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47826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en-US" b="0" dirty="0">
                <a:latin typeface="Calibri" panose="020F0502020204030204" pitchFamily="34" charset="0"/>
              </a:rPr>
              <a:t>title</a:t>
            </a:r>
            <a:endParaRPr dirty="0"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19456" y="1028702"/>
            <a:ext cx="8642640" cy="303069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88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3600" marR="0" lvl="3" indent="-63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17600" marR="0" lvl="4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796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250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654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083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9" name="Shape 59"/>
          <p:cNvSpPr/>
          <p:nvPr/>
        </p:nvSpPr>
        <p:spPr>
          <a:xfrm flipH="1">
            <a:off x="8841276" y="4946780"/>
            <a:ext cx="210300" cy="114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61" name="Shape 61"/>
          <p:cNvGrpSpPr/>
          <p:nvPr/>
        </p:nvGrpSpPr>
        <p:grpSpPr>
          <a:xfrm>
            <a:off x="-9675" y="5122925"/>
            <a:ext cx="9176303" cy="20573"/>
            <a:chOff x="-9675" y="6830567"/>
            <a:chExt cx="9176303" cy="27431"/>
          </a:xfrm>
        </p:grpSpPr>
        <p:sp>
          <p:nvSpPr>
            <p:cNvPr id="62" name="Shape 62"/>
            <p:cNvSpPr/>
            <p:nvPr/>
          </p:nvSpPr>
          <p:spPr>
            <a:xfrm>
              <a:off x="5529226" y="6830567"/>
              <a:ext cx="3637401" cy="27431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-9675" y="6830567"/>
              <a:ext cx="5542706" cy="27431"/>
            </a:xfrm>
            <a:prstGeom prst="rect">
              <a:avLst/>
            </a:prstGeom>
            <a:solidFill>
              <a:srgbClr val="1A8DC3"/>
            </a:solidFill>
            <a:ln w="9525" cap="flat" cmpd="sng">
              <a:solidFill>
                <a:srgbClr val="1A8DC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74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accent6"/>
          </a:solidFill>
          <a:latin typeface="Cambria" panose="02040503050406030204" pitchFamily="18" charset="0"/>
          <a:ea typeface="Cambria" panose="02040503050406030204" pitchFamily="18" charset="0"/>
          <a:cs typeface="Arial" panose="020B0604020202020204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chart" Target="../charts/chart1.xml"/><Relationship Id="rId6" Type="http://schemas.openxmlformats.org/officeDocument/2006/relationships/image" Target="../media/image22.png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44836" y="3221103"/>
            <a:ext cx="3599411" cy="123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00794" y="111638"/>
            <a:ext cx="8681948" cy="80414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600" b="1" dirty="0">
                <a:solidFill>
                  <a:schemeClr val="accent6">
                    <a:lumMod val="50000"/>
                  </a:schemeClr>
                </a:solidFill>
                <a:ea typeface="Arial" charset="0"/>
                <a:cs typeface="Arial" charset="0"/>
                <a:sym typeface="Calibri"/>
              </a:rPr>
              <a:t>CODAR: Center for Online Data Analysis and Reduction,</a:t>
            </a:r>
            <a:br>
              <a:rPr lang="en" sz="2600" b="1" dirty="0">
                <a:solidFill>
                  <a:schemeClr val="accent6">
                    <a:lumMod val="50000"/>
                  </a:schemeClr>
                </a:solidFill>
                <a:ea typeface="Arial" charset="0"/>
                <a:cs typeface="Arial" charset="0"/>
                <a:sym typeface="Calibri"/>
              </a:rPr>
            </a:br>
            <a:r>
              <a:rPr lang="en" sz="2600" b="1" dirty="0" smtClean="0">
                <a:solidFill>
                  <a:schemeClr val="accent6">
                    <a:lumMod val="50000"/>
                  </a:schemeClr>
                </a:solidFill>
                <a:ea typeface="Arial" charset="0"/>
                <a:cs typeface="Arial" charset="0"/>
                <a:sym typeface="Calibri"/>
              </a:rPr>
              <a:t>a</a:t>
            </a: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  <a:ea typeface="Arial" charset="0"/>
                <a:cs typeface="Arial" charset="0"/>
                <a:sym typeface="Calibri"/>
              </a:rPr>
              <a:t>n </a:t>
            </a:r>
            <a:r>
              <a:rPr lang="en" sz="2600" b="1" dirty="0" smtClean="0">
                <a:solidFill>
                  <a:schemeClr val="accent6">
                    <a:lumMod val="50000"/>
                  </a:schemeClr>
                </a:solidFill>
                <a:ea typeface="Arial" charset="0"/>
                <a:cs typeface="Arial" charset="0"/>
                <a:sym typeface="Calibri"/>
              </a:rPr>
              <a:t>ECP </a:t>
            </a:r>
            <a:r>
              <a:rPr lang="en" sz="2600" b="1" dirty="0">
                <a:solidFill>
                  <a:schemeClr val="accent6">
                    <a:lumMod val="50000"/>
                  </a:schemeClr>
                </a:solidFill>
                <a:ea typeface="Arial" charset="0"/>
                <a:cs typeface="Arial" charset="0"/>
                <a:sym typeface="Calibri"/>
              </a:rPr>
              <a:t>Codesign Center</a:t>
            </a:r>
          </a:p>
          <a:p>
            <a:pPr>
              <a:buSzPct val="25000"/>
            </a:pPr>
            <a:r>
              <a:rPr lang="en-US" sz="2600" dirty="0">
                <a:ea typeface="Arial" charset="0"/>
                <a:cs typeface="Arial" charset="0"/>
              </a:rPr>
              <a:t/>
            </a:r>
            <a:br>
              <a:rPr lang="en-US" sz="2600" dirty="0">
                <a:ea typeface="Arial" charset="0"/>
                <a:cs typeface="Arial" charset="0"/>
              </a:rPr>
            </a:br>
            <a:r>
              <a:rPr lang="en-US" sz="2600" dirty="0">
                <a:ea typeface="Arial" charset="0"/>
                <a:cs typeface="Arial" charset="0"/>
              </a:rPr>
              <a:t/>
            </a:r>
            <a:br>
              <a:rPr lang="en-US" sz="2600" dirty="0">
                <a:ea typeface="Arial" charset="0"/>
                <a:cs typeface="Arial" charset="0"/>
              </a:rPr>
            </a:br>
            <a:r>
              <a:rPr lang="en-US" sz="2000" b="0" dirty="0" smtClean="0">
                <a:ea typeface="Arial" charset="0"/>
                <a:cs typeface="Arial" charset="0"/>
              </a:rPr>
              <a:t>Ian Foster, Argonne</a:t>
            </a:r>
            <a:r>
              <a:rPr lang="en-US" sz="2000" b="0" dirty="0">
                <a:ea typeface="Arial" charset="0"/>
                <a:cs typeface="Arial" charset="0"/>
              </a:rPr>
              <a:t/>
            </a:r>
            <a:br>
              <a:rPr lang="en-US" sz="2000" b="0" dirty="0">
                <a:ea typeface="Arial" charset="0"/>
                <a:cs typeface="Arial" charset="0"/>
              </a:rPr>
            </a:br>
            <a:r>
              <a:rPr lang="en-US" sz="2000" dirty="0" smtClean="0">
                <a:ea typeface="Arial" charset="0"/>
                <a:cs typeface="Arial" charset="0"/>
              </a:rPr>
              <a:t>November 16, </a:t>
            </a:r>
            <a:r>
              <a:rPr lang="en-US" sz="2000" dirty="0">
                <a:ea typeface="Arial" charset="0"/>
                <a:cs typeface="Arial" charset="0"/>
              </a:rPr>
              <a:t>2016</a:t>
            </a:r>
            <a:r>
              <a:rPr lang="en-US" sz="2000" b="0" dirty="0">
                <a:ea typeface="Arial" charset="0"/>
                <a:cs typeface="Arial" charset="0"/>
              </a:rPr>
              <a:t/>
            </a:r>
            <a:br>
              <a:rPr lang="en-US" sz="2000" b="0" dirty="0">
                <a:ea typeface="Arial" charset="0"/>
                <a:cs typeface="Arial" charset="0"/>
              </a:rPr>
            </a:br>
            <a:r>
              <a:rPr lang="en-US" sz="2000" dirty="0" smtClean="0">
                <a:ea typeface="Arial" charset="0"/>
                <a:cs typeface="Arial" charset="0"/>
              </a:rPr>
              <a:t>SC’16</a:t>
            </a:r>
            <a:r>
              <a:rPr lang="en" sz="2400" dirty="0"/>
              <a:t/>
            </a:r>
            <a:br>
              <a:rPr lang="en" sz="2400" dirty="0"/>
            </a:br>
            <a:endParaRPr sz="2600" dirty="0">
              <a:ea typeface="Arial" charset="0"/>
              <a:cs typeface="Arial" charset="0"/>
            </a:endParaRPr>
          </a:p>
        </p:txBody>
      </p:sp>
      <p:pic>
        <p:nvPicPr>
          <p:cNvPr id="123" name="Shape 123" descr="BNL_Logo_Big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7793" y="3703399"/>
            <a:ext cx="2643589" cy="75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 descr="800px-Oak_Ridge_National_Laboratory_logo_svg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679" y="3537310"/>
            <a:ext cx="2098305" cy="91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28" y="3508225"/>
            <a:ext cx="2151422" cy="809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636" y="3230434"/>
            <a:ext cx="1515332" cy="530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970" y="3814702"/>
            <a:ext cx="1740030" cy="637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300" y="2478286"/>
            <a:ext cx="1640277" cy="774299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806834" y="799719"/>
            <a:ext cx="3571523" cy="2579487"/>
            <a:chOff x="138489" y="589034"/>
            <a:chExt cx="4790721" cy="3660631"/>
          </a:xfrm>
        </p:grpSpPr>
        <p:sp>
          <p:nvSpPr>
            <p:cNvPr id="52" name="Shape 104"/>
            <p:cNvSpPr/>
            <p:nvPr/>
          </p:nvSpPr>
          <p:spPr>
            <a:xfrm>
              <a:off x="138489" y="2419350"/>
              <a:ext cx="2395380" cy="1830201"/>
            </a:xfrm>
            <a:prstGeom prst="triangle">
              <a:avLst>
                <a:gd name="adj" fmla="val 50000"/>
              </a:avLst>
            </a:prstGeom>
            <a:solidFill>
              <a:srgbClr val="C5D8F1"/>
            </a:solidFill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1" dirty="0">
                <a:solidFill>
                  <a:srgbClr val="000000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endParaRPr>
            </a:p>
          </p:txBody>
        </p:sp>
        <p:sp>
          <p:nvSpPr>
            <p:cNvPr id="53" name="Shape 105"/>
            <p:cNvSpPr/>
            <p:nvPr/>
          </p:nvSpPr>
          <p:spPr>
            <a:xfrm>
              <a:off x="2533830" y="2419350"/>
              <a:ext cx="2395380" cy="1830201"/>
            </a:xfrm>
            <a:prstGeom prst="triangle">
              <a:avLst>
                <a:gd name="adj" fmla="val 50000"/>
              </a:avLst>
            </a:prstGeom>
            <a:solidFill>
              <a:srgbClr val="EAF1DD"/>
            </a:solidFill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1" dirty="0">
                <a:solidFill>
                  <a:srgbClr val="000000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endParaRPr>
            </a:p>
          </p:txBody>
        </p:sp>
        <p:sp>
          <p:nvSpPr>
            <p:cNvPr id="54" name="Shape 106"/>
            <p:cNvSpPr/>
            <p:nvPr/>
          </p:nvSpPr>
          <p:spPr>
            <a:xfrm>
              <a:off x="1336159" y="589034"/>
              <a:ext cx="2395380" cy="1830201"/>
            </a:xfrm>
            <a:prstGeom prst="triangle">
              <a:avLst>
                <a:gd name="adj" fmla="val 50000"/>
              </a:avLst>
            </a:prstGeom>
            <a:solidFill>
              <a:srgbClr val="FDE9D8"/>
            </a:solidFill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1200" b="1" dirty="0">
                <a:solidFill>
                  <a:srgbClr val="000000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1" dirty="0">
                <a:latin typeface="Calibri" panose="020F0502020204030204" pitchFamily="34" charset="0"/>
                <a:ea typeface="Arial" charset="0"/>
                <a:cs typeface="Arial" charset="0"/>
                <a:sym typeface="Calibri"/>
              </a:endParaRPr>
            </a:p>
          </p:txBody>
        </p:sp>
        <p:sp>
          <p:nvSpPr>
            <p:cNvPr id="55" name="Shape 107"/>
            <p:cNvSpPr/>
            <p:nvPr/>
          </p:nvSpPr>
          <p:spPr>
            <a:xfrm rot="10800000" flipH="1">
              <a:off x="1336159" y="2419464"/>
              <a:ext cx="2395380" cy="1830201"/>
            </a:xfrm>
            <a:prstGeom prst="triangle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dirty="0">
                <a:solidFill>
                  <a:schemeClr val="lt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endParaRPr>
            </a:p>
          </p:txBody>
        </p:sp>
        <p:sp>
          <p:nvSpPr>
            <p:cNvPr id="56" name="Shape 108"/>
            <p:cNvSpPr txBox="1"/>
            <p:nvPr/>
          </p:nvSpPr>
          <p:spPr>
            <a:xfrm>
              <a:off x="1854652" y="2692790"/>
              <a:ext cx="1429836" cy="39482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libri" panose="020F0502020204030204" pitchFamily="34" charset="0"/>
                  <a:ea typeface="Arial" charset="0"/>
                  <a:cs typeface="Arial" charset="0"/>
                  <a:sym typeface="Calibri"/>
                </a:rPr>
                <a:t>CODAR</a:t>
              </a:r>
            </a:p>
          </p:txBody>
        </p:sp>
        <p:sp>
          <p:nvSpPr>
            <p:cNvPr id="57" name="Shape 116"/>
            <p:cNvSpPr/>
            <p:nvPr/>
          </p:nvSpPr>
          <p:spPr>
            <a:xfrm>
              <a:off x="2063553" y="3812417"/>
              <a:ext cx="914400" cy="36576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5B8B7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2DADA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endParaRPr>
            </a:p>
          </p:txBody>
        </p:sp>
        <p:sp>
          <p:nvSpPr>
            <p:cNvPr id="58" name="Shape 117"/>
            <p:cNvSpPr/>
            <p:nvPr/>
          </p:nvSpPr>
          <p:spPr>
            <a:xfrm rot="3107044">
              <a:off x="3041249" y="2408102"/>
              <a:ext cx="914400" cy="36576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5B8B7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2DADA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endParaRPr>
            </a:p>
          </p:txBody>
        </p:sp>
        <p:sp>
          <p:nvSpPr>
            <p:cNvPr id="59" name="Shape 118"/>
            <p:cNvSpPr/>
            <p:nvPr/>
          </p:nvSpPr>
          <p:spPr>
            <a:xfrm rot="18443080">
              <a:off x="1109605" y="2408102"/>
              <a:ext cx="914400" cy="36576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5B8B7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2DADA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endParaRPr>
            </a:p>
          </p:txBody>
        </p:sp>
        <p:sp>
          <p:nvSpPr>
            <p:cNvPr id="60" name="Shape 119"/>
            <p:cNvSpPr txBox="1"/>
            <p:nvPr/>
          </p:nvSpPr>
          <p:spPr>
            <a:xfrm>
              <a:off x="688188" y="3390068"/>
              <a:ext cx="1394187" cy="26313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Calibri" panose="020F0502020204030204" pitchFamily="34" charset="0"/>
                  <a:ea typeface="Arial" charset="0"/>
                  <a:cs typeface="Arial" charset="0"/>
                  <a:sym typeface="Calibri"/>
                </a:rPr>
                <a:t>Data services</a:t>
              </a:r>
            </a:p>
          </p:txBody>
        </p:sp>
        <p:sp>
          <p:nvSpPr>
            <p:cNvPr id="61" name="Shape 120"/>
            <p:cNvSpPr txBox="1"/>
            <p:nvPr/>
          </p:nvSpPr>
          <p:spPr>
            <a:xfrm>
              <a:off x="3148936" y="3343446"/>
              <a:ext cx="1206240" cy="26313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 dirty="0" err="1">
                  <a:solidFill>
                    <a:schemeClr val="dk1"/>
                  </a:solidFill>
                  <a:latin typeface="Calibri" panose="020F0502020204030204" pitchFamily="34" charset="0"/>
                  <a:ea typeface="Arial" charset="0"/>
                  <a:cs typeface="Arial" charset="0"/>
                  <a:sym typeface="Calibri"/>
                </a:rPr>
                <a:t>Exascale</a:t>
              </a:r>
              <a:r>
                <a:rPr lang="en" sz="1200" b="1" dirty="0">
                  <a:solidFill>
                    <a:schemeClr val="dk1"/>
                  </a:solidFill>
                  <a:latin typeface="Calibri" panose="020F0502020204030204" pitchFamily="34" charset="0"/>
                  <a:ea typeface="Arial" charset="0"/>
                  <a:cs typeface="Arial" charset="0"/>
                  <a:sym typeface="Calibri"/>
                </a:rPr>
                <a:t> platforms</a:t>
              </a:r>
            </a:p>
          </p:txBody>
        </p:sp>
        <p:sp>
          <p:nvSpPr>
            <p:cNvPr id="62" name="Shape 119"/>
            <p:cNvSpPr txBox="1"/>
            <p:nvPr/>
          </p:nvSpPr>
          <p:spPr>
            <a:xfrm>
              <a:off x="1858946" y="1691434"/>
              <a:ext cx="1487758" cy="26313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alibri" panose="020F0502020204030204" pitchFamily="34" charset="0"/>
                  <a:ea typeface="Arial" charset="0"/>
                  <a:cs typeface="Arial" charset="0"/>
                  <a:sym typeface="Calibri"/>
                </a:rPr>
                <a:t>Applications</a:t>
              </a:r>
              <a:endParaRPr lang="en" sz="1200" b="1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4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Prototypical CODAR data analysis and reduction pipeline</a:t>
            </a:r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219456" y="871708"/>
            <a:ext cx="8798167" cy="3474720"/>
            <a:chOff x="153467" y="712681"/>
            <a:chExt cx="10119081" cy="3996397"/>
          </a:xfrm>
        </p:grpSpPr>
        <p:sp>
          <p:nvSpPr>
            <p:cNvPr id="5" name="Rectangle 4"/>
            <p:cNvSpPr/>
            <p:nvPr/>
          </p:nvSpPr>
          <p:spPr>
            <a:xfrm>
              <a:off x="154770" y="1591983"/>
              <a:ext cx="7422079" cy="25613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4472C4">
                  <a:alpha val="23137"/>
                </a:srgb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CODAR runtime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44505" y="3397175"/>
              <a:ext cx="3119983" cy="672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Calibri" panose="020F0502020204030204" pitchFamily="34" charset="0"/>
                </a:rPr>
                <a:t>Reduced output and reconstruction info</a:t>
              </a:r>
            </a:p>
          </p:txBody>
        </p:sp>
        <p:sp>
          <p:nvSpPr>
            <p:cNvPr id="7" name="Flowchart: Magnetic Disk 47"/>
            <p:cNvSpPr/>
            <p:nvPr/>
          </p:nvSpPr>
          <p:spPr>
            <a:xfrm>
              <a:off x="7884313" y="1402364"/>
              <a:ext cx="1006667" cy="2760395"/>
            </a:xfrm>
            <a:prstGeom prst="flowChartMagneticDisk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</a:rPr>
                <a:t>I/O </a:t>
              </a:r>
              <a:br>
                <a:rPr lang="en-US" sz="1600" b="1" dirty="0">
                  <a:latin typeface="Calibri" panose="020F0502020204030204" pitchFamily="34" charset="0"/>
                </a:rPr>
              </a:br>
              <a:r>
                <a:rPr lang="en-US" sz="1600" b="1" dirty="0">
                  <a:latin typeface="Calibri" panose="020F0502020204030204" pitchFamily="34" charset="0"/>
                </a:rPr>
                <a:t>system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4770" y="1276216"/>
              <a:ext cx="7422079" cy="3527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</a:rPr>
                <a:t>CODAR data API</a:t>
              </a:r>
            </a:p>
          </p:txBody>
        </p:sp>
        <p:sp>
          <p:nvSpPr>
            <p:cNvPr id="9" name="Chevron 8"/>
            <p:cNvSpPr/>
            <p:nvPr/>
          </p:nvSpPr>
          <p:spPr>
            <a:xfrm>
              <a:off x="154770" y="712681"/>
              <a:ext cx="8744837" cy="386979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Running simulation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568238" y="1097104"/>
              <a:ext cx="0" cy="6576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336389" y="1773924"/>
              <a:ext cx="1995692" cy="1999959"/>
              <a:chOff x="1442453" y="1273819"/>
              <a:chExt cx="1995692" cy="199995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442453" y="1273819"/>
                <a:ext cx="1995692" cy="1999959"/>
                <a:chOff x="634464" y="587447"/>
                <a:chExt cx="2029855" cy="2566099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634464" y="587447"/>
                  <a:ext cx="2026509" cy="2566099"/>
                </a:xfrm>
                <a:prstGeom prst="roundRect">
                  <a:avLst/>
                </a:prstGeom>
                <a:ln w="28575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sz="1600" dirty="0"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46277" y="1338385"/>
                  <a:ext cx="2018042" cy="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/>
              <p:cNvSpPr txBox="1"/>
              <p:nvPr/>
            </p:nvSpPr>
            <p:spPr>
              <a:xfrm>
                <a:off x="1566701" y="1953734"/>
                <a:ext cx="1737360" cy="530977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alibri" panose="020F0502020204030204" pitchFamily="34" charset="0"/>
                  </a:rPr>
                  <a:t>Multivariate statistics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63877" y="2402467"/>
                <a:ext cx="1737360" cy="353985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</a:rPr>
                  <a:t>Feature analysis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63879" y="2840929"/>
                <a:ext cx="1737360" cy="353985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</a:rPr>
                  <a:t>Outlier detection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806095" y="1774202"/>
              <a:ext cx="2021385" cy="1999959"/>
              <a:chOff x="9734728" y="2075330"/>
              <a:chExt cx="2021385" cy="1999959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9734728" y="2075330"/>
                <a:ext cx="2021385" cy="1999959"/>
                <a:chOff x="1454327" y="1287930"/>
                <a:chExt cx="2021385" cy="1999959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1454327" y="1287930"/>
                  <a:ext cx="2021385" cy="1999959"/>
                  <a:chOff x="646541" y="605553"/>
                  <a:chExt cx="2055988" cy="2566099"/>
                </a:xfrm>
              </p:grpSpPr>
              <p:sp>
                <p:nvSpPr>
                  <p:cNvPr id="26" name="Rounded Rectangle 25"/>
                  <p:cNvSpPr/>
                  <p:nvPr/>
                </p:nvSpPr>
                <p:spPr>
                  <a:xfrm>
                    <a:off x="646541" y="605553"/>
                    <a:ext cx="2049312" cy="2566099"/>
                  </a:xfrm>
                  <a:prstGeom prst="roundRect">
                    <a:avLst/>
                  </a:prstGeom>
                  <a:ln w="28575"/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 sz="1600" dirty="0">
                      <a:latin typeface="Calibri" panose="020F0502020204030204" pitchFamily="34" charset="0"/>
                    </a:endParaRPr>
                  </a:p>
                </p:txBody>
              </p:sp>
              <p:cxnSp>
                <p:nvCxnSpPr>
                  <p:cNvPr id="27" name="Straight Connector 26"/>
                  <p:cNvCxnSpPr/>
                  <p:nvPr/>
                </p:nvCxnSpPr>
                <p:spPr>
                  <a:xfrm>
                    <a:off x="656413" y="1338386"/>
                    <a:ext cx="2046116" cy="0"/>
                  </a:xfrm>
                  <a:prstGeom prst="line">
                    <a:avLst/>
                  </a:prstGeom>
                  <a:ln w="28575">
                    <a:solidFill>
                      <a:srgbClr val="4472C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1590450" y="1953734"/>
                  <a:ext cx="1737360" cy="353985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</a:rPr>
                    <a:t>Application-aware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587626" y="2402467"/>
                  <a:ext cx="1737360" cy="353985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</a:rPr>
                    <a:t>Transforms</a:t>
                  </a:r>
                  <a:endParaRPr lang="en-US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587628" y="2854023"/>
                  <a:ext cx="1737360" cy="353985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</a:rPr>
                    <a:t>Encodings</a:t>
                  </a:r>
                  <a:endParaRPr lang="en-US" sz="1600" dirty="0"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20" name="Straight Arrow Connector 19"/>
              <p:cNvCxnSpPr/>
              <p:nvPr/>
            </p:nvCxnSpPr>
            <p:spPr>
              <a:xfrm flipH="1">
                <a:off x="10736708" y="3048911"/>
                <a:ext cx="2823" cy="140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10736708" y="3497644"/>
                <a:ext cx="1" cy="1437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5268090" y="1775684"/>
              <a:ext cx="2065160" cy="1562156"/>
              <a:chOff x="1442453" y="1273820"/>
              <a:chExt cx="2065160" cy="156215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442453" y="1273820"/>
                <a:ext cx="2065160" cy="1562156"/>
                <a:chOff x="634464" y="587448"/>
                <a:chExt cx="2100513" cy="2004365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634464" y="587448"/>
                  <a:ext cx="2099169" cy="2004365"/>
                </a:xfrm>
                <a:prstGeom prst="roundRect">
                  <a:avLst/>
                </a:prstGeom>
                <a:ln w="28575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sz="1600" dirty="0"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642357" y="1338385"/>
                  <a:ext cx="2092620" cy="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Box 29"/>
              <p:cNvSpPr txBox="1"/>
              <p:nvPr/>
            </p:nvSpPr>
            <p:spPr>
              <a:xfrm>
                <a:off x="1602325" y="1953734"/>
                <a:ext cx="1737360" cy="353985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</a:rPr>
                  <a:t>Error calculation 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599502" y="2402467"/>
                <a:ext cx="1737360" cy="353985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</a:rPr>
                  <a:t>Refinement hints</a:t>
                </a:r>
              </a:p>
            </p:txBody>
          </p:sp>
        </p:grpSp>
        <p:cxnSp>
          <p:nvCxnSpPr>
            <p:cNvPr id="34" name="Straight Arrow Connector 33"/>
            <p:cNvCxnSpPr/>
            <p:nvPr/>
          </p:nvCxnSpPr>
          <p:spPr>
            <a:xfrm flipH="1">
              <a:off x="6293819" y="2763375"/>
              <a:ext cx="2823" cy="140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 rot="5400000">
              <a:off x="8036351" y="2724872"/>
              <a:ext cx="2540105" cy="3527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</a:rPr>
                <a:t>CODAR data API</a:t>
              </a: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8713223" y="2611988"/>
              <a:ext cx="2540107" cy="5785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Offline data </a:t>
              </a:r>
              <a:r>
                <a:rPr lang="en-US" sz="20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analysis</a:t>
              </a: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4829675" y="3450916"/>
              <a:ext cx="3040486" cy="55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331929" y="2556762"/>
              <a:ext cx="5332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815800" y="2870125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112579" y="1088904"/>
              <a:ext cx="11441" cy="66363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ounded Rectangle 40"/>
            <p:cNvSpPr/>
            <p:nvPr/>
          </p:nvSpPr>
          <p:spPr>
            <a:xfrm>
              <a:off x="153467" y="4354379"/>
              <a:ext cx="8823864" cy="354699"/>
            </a:xfrm>
            <a:prstGeom prst="roundRect">
              <a:avLst>
                <a:gd name="adj" fmla="val 4019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Simulation knowledge</a:t>
              </a: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</a:rPr>
                <a:t>: </a:t>
              </a:r>
              <a:r>
                <a:rPr lang="en-US" sz="1600" i="1" dirty="0">
                  <a:solidFill>
                    <a:schemeClr val="tx1"/>
                  </a:solidFill>
                  <a:latin typeface="Calibri" panose="020F0502020204030204" pitchFamily="34" charset="0"/>
                </a:rPr>
                <a:t>application, models, </a:t>
              </a:r>
              <a:r>
                <a:rPr lang="en-US" sz="1600" i="1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numerics</a:t>
              </a:r>
              <a:r>
                <a:rPr lang="en-US" sz="1600" i="1" dirty="0">
                  <a:solidFill>
                    <a:schemeClr val="tx1"/>
                  </a:solidFill>
                  <a:latin typeface="Calibri" panose="020F0502020204030204" pitchFamily="34" charset="0"/>
                </a:rPr>
                <a:t>, performance optimization,</a:t>
              </a: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</a:rPr>
                <a:t> …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8907592" y="1843299"/>
              <a:ext cx="79785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8900250" y="3921391"/>
              <a:ext cx="792899" cy="151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3823391" y="3896970"/>
              <a:ext cx="0" cy="45696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0" idx="3"/>
            </p:cNvCxnSpPr>
            <p:nvPr/>
          </p:nvCxnSpPr>
          <p:spPr>
            <a:xfrm>
              <a:off x="2328793" y="2773904"/>
              <a:ext cx="477302" cy="27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4803925" y="2621338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533050" y="1788149"/>
            <a:ext cx="145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CODAR </a:t>
            </a: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</a:rPr>
              <a:t>data analysis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702839" y="1782814"/>
            <a:ext cx="145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CODAR </a:t>
            </a: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</a:rPr>
              <a:t>data reduction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689769" y="1772649"/>
            <a:ext cx="1758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CODAR </a:t>
            </a: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</a:rPr>
              <a:t>data monitoring</a:t>
            </a:r>
          </a:p>
        </p:txBody>
      </p:sp>
    </p:spTree>
    <p:extLst>
      <p:ext uri="{BB962C8B-B14F-4D97-AF65-F5344CB8AC3E}">
        <p14:creationId xmlns:p14="http://schemas.microsoft.com/office/powerpoint/2010/main" val="64393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CODAR building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16" y="571504"/>
            <a:ext cx="8647315" cy="4467856"/>
          </a:xfrm>
        </p:spPr>
        <p:txBody>
          <a:bodyPr>
            <a:normAutofit/>
          </a:bodyPr>
          <a:lstStyle/>
          <a:p>
            <a:r>
              <a:rPr lang="en-US" dirty="0" smtClean="0"/>
              <a:t>Runtime building blocks</a:t>
            </a:r>
          </a:p>
          <a:p>
            <a:pPr lvl="1"/>
            <a:r>
              <a:rPr lang="en-US" dirty="0" smtClean="0"/>
              <a:t>ADIOS</a:t>
            </a:r>
          </a:p>
          <a:p>
            <a:pPr lvl="1"/>
            <a:r>
              <a:rPr lang="en-US" dirty="0" smtClean="0"/>
              <a:t>Swift</a:t>
            </a:r>
            <a:endParaRPr lang="en-US" dirty="0"/>
          </a:p>
          <a:p>
            <a:pPr lvl="1"/>
            <a:r>
              <a:rPr lang="en-US" dirty="0"/>
              <a:t>Dataspaces</a:t>
            </a:r>
          </a:p>
          <a:p>
            <a:pPr lvl="1"/>
            <a:r>
              <a:rPr lang="en-US" dirty="0" smtClean="0"/>
              <a:t>Decaf</a:t>
            </a:r>
          </a:p>
          <a:p>
            <a:r>
              <a:rPr lang="en-US" dirty="0" smtClean="0"/>
              <a:t>Data reduction and analysis</a:t>
            </a:r>
            <a:endParaRPr lang="en-US" dirty="0"/>
          </a:p>
          <a:p>
            <a:pPr lvl="1"/>
            <a:r>
              <a:rPr lang="en-US" dirty="0" smtClean="0"/>
              <a:t>SZ/EZ</a:t>
            </a:r>
          </a:p>
          <a:p>
            <a:pPr lvl="1"/>
            <a:r>
              <a:rPr lang="en-US" dirty="0" smtClean="0"/>
              <a:t>New methods for mesh, particles, other data types</a:t>
            </a:r>
            <a:endParaRPr lang="en-US" dirty="0"/>
          </a:p>
          <a:p>
            <a:r>
              <a:rPr lang="en-US" dirty="0" smtClean="0"/>
              <a:t>Performance and provenance</a:t>
            </a:r>
          </a:p>
          <a:p>
            <a:pPr lvl="1"/>
            <a:r>
              <a:rPr lang="en-US" dirty="0" err="1" smtClean="0"/>
              <a:t>ProvEn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</a:t>
            </a:r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numCol="1">
            <a:noAutofit/>
          </a:bodyPr>
          <a:lstStyle/>
          <a:p>
            <a:r>
              <a:rPr lang="en-US" sz="2400" dirty="0"/>
              <a:t>Use compute and deep-memory hierarchies to optimize overall</a:t>
            </a:r>
            <a:br>
              <a:rPr lang="en-US" sz="2400" dirty="0"/>
            </a:br>
            <a:r>
              <a:rPr lang="en-US" sz="2400" dirty="0"/>
              <a:t> workflow for power vs. performance tradeoffs</a:t>
            </a:r>
          </a:p>
          <a:p>
            <a:r>
              <a:rPr lang="en-US" sz="2400" dirty="0"/>
              <a:t>Abstract complex/deep memory hierarchy access</a:t>
            </a:r>
          </a:p>
          <a:p>
            <a:r>
              <a:rPr lang="en-US" sz="2400" dirty="0"/>
              <a:t>Placement of analysis and visualization tasks in a complex system</a:t>
            </a:r>
          </a:p>
          <a:p>
            <a:r>
              <a:rPr lang="en-US" sz="2400" dirty="0"/>
              <a:t>Impact of network data movement compared to memory movement</a:t>
            </a:r>
          </a:p>
          <a:p>
            <a:r>
              <a:rPr lang="en-US" sz="1600" dirty="0"/>
              <a:t>Abstraction allows staging</a:t>
            </a:r>
          </a:p>
          <a:p>
            <a:pPr lvl="1"/>
            <a:r>
              <a:rPr lang="en-US" sz="1600" dirty="0"/>
              <a:t>On-same core</a:t>
            </a:r>
          </a:p>
          <a:p>
            <a:pPr lvl="1"/>
            <a:r>
              <a:rPr lang="en-US" sz="1600" dirty="0"/>
              <a:t>On different cores</a:t>
            </a:r>
          </a:p>
          <a:p>
            <a:pPr lvl="1"/>
            <a:r>
              <a:rPr lang="en-US" sz="1600" dirty="0"/>
              <a:t>On different nodes</a:t>
            </a:r>
          </a:p>
          <a:p>
            <a:pPr lvl="1"/>
            <a:r>
              <a:rPr lang="en-US" sz="1600" dirty="0"/>
              <a:t>On different machines</a:t>
            </a:r>
          </a:p>
          <a:p>
            <a:pPr lvl="1"/>
            <a:r>
              <a:rPr lang="en-US" sz="1600" dirty="0"/>
              <a:t>Through the storage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56" y="2600336"/>
            <a:ext cx="5834492" cy="24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software integration: Swift/Decaf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16" y="571504"/>
            <a:ext cx="8647315" cy="2939258"/>
          </a:xfrm>
        </p:spPr>
        <p:txBody>
          <a:bodyPr/>
          <a:lstStyle/>
          <a:p>
            <a:r>
              <a:rPr lang="en-US" dirty="0" smtClean="0"/>
              <a:t>Swift can dynamically launch MPI tasks at scale</a:t>
            </a:r>
          </a:p>
          <a:p>
            <a:r>
              <a:rPr lang="en-US" dirty="0" smtClean="0"/>
              <a:t>Decaf can automatically redistribute bulk data from one task to the next</a:t>
            </a:r>
          </a:p>
          <a:p>
            <a:r>
              <a:rPr lang="en-US" dirty="0" smtClean="0"/>
              <a:t>Desire to construct adaptive Swift workflows that use bulk data transfer techniques from Decaf</a:t>
            </a:r>
          </a:p>
          <a:p>
            <a:r>
              <a:rPr lang="en-US" dirty="0" smtClean="0"/>
              <a:t>Example: simple Decaf pattern: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4790" y="3601978"/>
            <a:ext cx="560654" cy="473886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94791" y="4083652"/>
            <a:ext cx="560654" cy="473886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5444" y="3604203"/>
            <a:ext cx="560654" cy="473886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55444" y="4084765"/>
            <a:ext cx="560654" cy="473886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0338" y="3610879"/>
            <a:ext cx="560654" cy="473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0338" y="4083652"/>
            <a:ext cx="560654" cy="473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63629" y="3610879"/>
            <a:ext cx="560654" cy="473886"/>
          </a:xfrm>
          <a:prstGeom prst="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63629" y="4107013"/>
            <a:ext cx="560654" cy="473886"/>
          </a:xfrm>
          <a:prstGeom prst="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147" y="4588494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36643" y="4583124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Distributors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17396" y="458849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7" idx="3"/>
            <a:endCxn id="9" idx="1"/>
          </p:cNvCxnSpPr>
          <p:nvPr/>
        </p:nvCxnSpPr>
        <p:spPr>
          <a:xfrm>
            <a:off x="2616098" y="3841146"/>
            <a:ext cx="444240" cy="6676"/>
          </a:xfrm>
          <a:prstGeom prst="straightConnector1">
            <a:avLst/>
          </a:prstGeom>
          <a:ln w="254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2616098" y="4320595"/>
            <a:ext cx="444240" cy="1113"/>
          </a:xfrm>
          <a:prstGeom prst="straightConnector1">
            <a:avLst/>
          </a:prstGeom>
          <a:ln w="254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09767" y="3838921"/>
            <a:ext cx="453862" cy="4450"/>
          </a:xfrm>
          <a:prstGeom prst="straightConnector1">
            <a:avLst/>
          </a:prstGeom>
          <a:ln w="254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1"/>
          </p:cNvCxnSpPr>
          <p:nvPr/>
        </p:nvCxnSpPr>
        <p:spPr>
          <a:xfrm>
            <a:off x="3609766" y="4343955"/>
            <a:ext cx="453863" cy="1"/>
          </a:xfrm>
          <a:prstGeom prst="straightConnector1">
            <a:avLst/>
          </a:prstGeom>
          <a:ln w="254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56393" y="38444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Boxes: MPI processes (ranks)</a:t>
            </a:r>
            <a:br>
              <a:rPr lang="en-US" dirty="0" smtClean="0"/>
            </a:br>
            <a:r>
              <a:rPr lang="en-US" dirty="0" smtClean="0"/>
              <a:t>Colors: MPI communicators (functional units)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result: Swift controlled Decaf transfers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Swift to dynamically lay out tasks</a:t>
            </a:r>
          </a:p>
          <a:p>
            <a:r>
              <a:rPr lang="en-US" dirty="0" smtClean="0"/>
              <a:t>Control large simulation/redistribute/analysis ensembles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21435" y="1800897"/>
            <a:ext cx="1728971" cy="540831"/>
            <a:chOff x="1494790" y="3601978"/>
            <a:chExt cx="3129493" cy="978921"/>
          </a:xfrm>
        </p:grpSpPr>
        <p:sp>
          <p:nvSpPr>
            <p:cNvPr id="4" name="Rectangle 3"/>
            <p:cNvSpPr/>
            <p:nvPr/>
          </p:nvSpPr>
          <p:spPr>
            <a:xfrm>
              <a:off x="1494790" y="3601978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494791" y="4083652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5444" y="3604203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55444" y="4084765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60338" y="3610879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060338" y="4083652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3629" y="3610879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3629" y="4107013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6" idx="3"/>
              <a:endCxn id="8" idx="1"/>
            </p:cNvCxnSpPr>
            <p:nvPr/>
          </p:nvCxnSpPr>
          <p:spPr>
            <a:xfrm>
              <a:off x="2616098" y="3841146"/>
              <a:ext cx="444240" cy="6676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  <a:endCxn id="9" idx="1"/>
            </p:cNvCxnSpPr>
            <p:nvPr/>
          </p:nvCxnSpPr>
          <p:spPr>
            <a:xfrm flipV="1">
              <a:off x="2616098" y="4320595"/>
              <a:ext cx="444240" cy="1113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609767" y="3838921"/>
              <a:ext cx="453862" cy="4450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1" idx="1"/>
            </p:cNvCxnSpPr>
            <p:nvPr/>
          </p:nvCxnSpPr>
          <p:spPr>
            <a:xfrm>
              <a:off x="3609766" y="4343955"/>
              <a:ext cx="453863" cy="1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120699" y="2494128"/>
            <a:ext cx="1728971" cy="540831"/>
            <a:chOff x="1494790" y="3601978"/>
            <a:chExt cx="3129493" cy="978921"/>
          </a:xfrm>
        </p:grpSpPr>
        <p:sp>
          <p:nvSpPr>
            <p:cNvPr id="18" name="Rectangle 17"/>
            <p:cNvSpPr/>
            <p:nvPr/>
          </p:nvSpPr>
          <p:spPr>
            <a:xfrm>
              <a:off x="1494790" y="3601978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94791" y="4083652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55444" y="3604203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55444" y="4084765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60338" y="3610879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60338" y="4083652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063629" y="3610879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63629" y="4107013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0" idx="3"/>
              <a:endCxn id="22" idx="1"/>
            </p:cNvCxnSpPr>
            <p:nvPr/>
          </p:nvCxnSpPr>
          <p:spPr>
            <a:xfrm>
              <a:off x="2616098" y="3841146"/>
              <a:ext cx="444240" cy="6676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1" idx="3"/>
              <a:endCxn id="23" idx="1"/>
            </p:cNvCxnSpPr>
            <p:nvPr/>
          </p:nvCxnSpPr>
          <p:spPr>
            <a:xfrm flipV="1">
              <a:off x="2616098" y="4320595"/>
              <a:ext cx="444240" cy="1113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3609767" y="3838921"/>
              <a:ext cx="453862" cy="4450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25" idx="1"/>
            </p:cNvCxnSpPr>
            <p:nvPr/>
          </p:nvCxnSpPr>
          <p:spPr>
            <a:xfrm>
              <a:off x="3609766" y="4343955"/>
              <a:ext cx="453863" cy="1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17795" y="3243396"/>
            <a:ext cx="1728971" cy="540831"/>
            <a:chOff x="1494790" y="3601978"/>
            <a:chExt cx="3129493" cy="978921"/>
          </a:xfrm>
        </p:grpSpPr>
        <p:sp>
          <p:nvSpPr>
            <p:cNvPr id="31" name="Rectangle 30"/>
            <p:cNvSpPr/>
            <p:nvPr/>
          </p:nvSpPr>
          <p:spPr>
            <a:xfrm>
              <a:off x="1494790" y="3601978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94791" y="4083652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55444" y="3604203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55444" y="4084765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60338" y="3610879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060338" y="4083652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63629" y="3610879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063629" y="4107013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>
              <a:stCxn id="33" idx="3"/>
              <a:endCxn id="35" idx="1"/>
            </p:cNvCxnSpPr>
            <p:nvPr/>
          </p:nvCxnSpPr>
          <p:spPr>
            <a:xfrm>
              <a:off x="2616098" y="3841146"/>
              <a:ext cx="444240" cy="6676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3"/>
              <a:endCxn id="36" idx="1"/>
            </p:cNvCxnSpPr>
            <p:nvPr/>
          </p:nvCxnSpPr>
          <p:spPr>
            <a:xfrm flipV="1">
              <a:off x="2616098" y="4320595"/>
              <a:ext cx="444240" cy="1113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3609767" y="3838921"/>
              <a:ext cx="453862" cy="4450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38" idx="1"/>
            </p:cNvCxnSpPr>
            <p:nvPr/>
          </p:nvCxnSpPr>
          <p:spPr>
            <a:xfrm>
              <a:off x="3609766" y="4343955"/>
              <a:ext cx="453863" cy="1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ounded Rectangle 42"/>
          <p:cNvSpPr/>
          <p:nvPr/>
        </p:nvSpPr>
        <p:spPr>
          <a:xfrm>
            <a:off x="1982723" y="4124829"/>
            <a:ext cx="3643841" cy="533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Model exploration algorithm</a:t>
            </a:r>
            <a:endParaRPr lang="en-US" b="1" dirty="0"/>
          </a:p>
        </p:txBody>
      </p:sp>
      <p:cxnSp>
        <p:nvCxnSpPr>
          <p:cNvPr id="44" name="Straight Arrow Connector 43"/>
          <p:cNvCxnSpPr>
            <a:endCxn id="43" idx="1"/>
          </p:cNvCxnSpPr>
          <p:nvPr/>
        </p:nvCxnSpPr>
        <p:spPr>
          <a:xfrm rot="16200000" flipH="1">
            <a:off x="1401343" y="3810427"/>
            <a:ext cx="607581" cy="555180"/>
          </a:xfrm>
          <a:prstGeom prst="bentConnector2">
            <a:avLst/>
          </a:prstGeom>
          <a:ln w="254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369613" y="1822392"/>
            <a:ext cx="1728971" cy="540831"/>
            <a:chOff x="1494790" y="3601978"/>
            <a:chExt cx="3129493" cy="978921"/>
          </a:xfrm>
        </p:grpSpPr>
        <p:sp>
          <p:nvSpPr>
            <p:cNvPr id="49" name="Rectangle 48"/>
            <p:cNvSpPr/>
            <p:nvPr/>
          </p:nvSpPr>
          <p:spPr>
            <a:xfrm>
              <a:off x="1494790" y="3601978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94791" y="4083652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055444" y="3604203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055444" y="4084765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060338" y="3610879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060338" y="4083652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063629" y="3610879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63629" y="4107013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>
              <a:stCxn id="51" idx="3"/>
              <a:endCxn id="53" idx="1"/>
            </p:cNvCxnSpPr>
            <p:nvPr/>
          </p:nvCxnSpPr>
          <p:spPr>
            <a:xfrm>
              <a:off x="2616098" y="3841146"/>
              <a:ext cx="444240" cy="6676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2" idx="3"/>
              <a:endCxn id="54" idx="1"/>
            </p:cNvCxnSpPr>
            <p:nvPr/>
          </p:nvCxnSpPr>
          <p:spPr>
            <a:xfrm flipV="1">
              <a:off x="2616098" y="4320595"/>
              <a:ext cx="444240" cy="1113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3609767" y="3838921"/>
              <a:ext cx="453862" cy="4450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6" idx="1"/>
            </p:cNvCxnSpPr>
            <p:nvPr/>
          </p:nvCxnSpPr>
          <p:spPr>
            <a:xfrm>
              <a:off x="3609766" y="4343955"/>
              <a:ext cx="453863" cy="1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3368877" y="2515623"/>
            <a:ext cx="1728971" cy="540831"/>
            <a:chOff x="1494790" y="3601978"/>
            <a:chExt cx="3129493" cy="978921"/>
          </a:xfrm>
        </p:grpSpPr>
        <p:sp>
          <p:nvSpPr>
            <p:cNvPr id="62" name="Rectangle 61"/>
            <p:cNvSpPr/>
            <p:nvPr/>
          </p:nvSpPr>
          <p:spPr>
            <a:xfrm>
              <a:off x="1494790" y="3601978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494791" y="4083652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055444" y="3604203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055444" y="4084765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060338" y="3610879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060338" y="4083652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063629" y="3610879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63629" y="4107013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64" idx="3"/>
              <a:endCxn id="66" idx="1"/>
            </p:cNvCxnSpPr>
            <p:nvPr/>
          </p:nvCxnSpPr>
          <p:spPr>
            <a:xfrm>
              <a:off x="2616098" y="3841146"/>
              <a:ext cx="444240" cy="6676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5" idx="3"/>
              <a:endCxn id="67" idx="1"/>
            </p:cNvCxnSpPr>
            <p:nvPr/>
          </p:nvCxnSpPr>
          <p:spPr>
            <a:xfrm flipV="1">
              <a:off x="2616098" y="4320595"/>
              <a:ext cx="444240" cy="1113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3609767" y="3838921"/>
              <a:ext cx="453862" cy="4450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69" idx="1"/>
            </p:cNvCxnSpPr>
            <p:nvPr/>
          </p:nvCxnSpPr>
          <p:spPr>
            <a:xfrm>
              <a:off x="3609766" y="4343955"/>
              <a:ext cx="453863" cy="1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365973" y="3264891"/>
            <a:ext cx="1728971" cy="540831"/>
            <a:chOff x="1494790" y="3601978"/>
            <a:chExt cx="3129493" cy="978921"/>
          </a:xfrm>
        </p:grpSpPr>
        <p:sp>
          <p:nvSpPr>
            <p:cNvPr id="75" name="Rectangle 74"/>
            <p:cNvSpPr/>
            <p:nvPr/>
          </p:nvSpPr>
          <p:spPr>
            <a:xfrm>
              <a:off x="1494790" y="3601978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494791" y="4083652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055444" y="3604203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055444" y="4084765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060338" y="3610879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60338" y="4083652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063629" y="3610879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063629" y="4107013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>
              <a:stCxn id="77" idx="3"/>
              <a:endCxn id="79" idx="1"/>
            </p:cNvCxnSpPr>
            <p:nvPr/>
          </p:nvCxnSpPr>
          <p:spPr>
            <a:xfrm>
              <a:off x="2616098" y="3841146"/>
              <a:ext cx="444240" cy="6676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8" idx="3"/>
              <a:endCxn id="80" idx="1"/>
            </p:cNvCxnSpPr>
            <p:nvPr/>
          </p:nvCxnSpPr>
          <p:spPr>
            <a:xfrm flipV="1">
              <a:off x="2616098" y="4320595"/>
              <a:ext cx="444240" cy="1113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3609767" y="3838921"/>
              <a:ext cx="453862" cy="4450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endCxn id="82" idx="1"/>
            </p:cNvCxnSpPr>
            <p:nvPr/>
          </p:nvCxnSpPr>
          <p:spPr>
            <a:xfrm>
              <a:off x="3609766" y="4343955"/>
              <a:ext cx="453863" cy="1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5665631" y="1827310"/>
            <a:ext cx="1728971" cy="540831"/>
            <a:chOff x="1494790" y="3601978"/>
            <a:chExt cx="3129493" cy="978921"/>
          </a:xfrm>
        </p:grpSpPr>
        <p:sp>
          <p:nvSpPr>
            <p:cNvPr id="88" name="Rectangle 87"/>
            <p:cNvSpPr/>
            <p:nvPr/>
          </p:nvSpPr>
          <p:spPr>
            <a:xfrm>
              <a:off x="1494790" y="3601978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494791" y="4083652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055444" y="3604203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055444" y="4084765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60338" y="3610879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60338" y="4083652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063629" y="3610879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063629" y="4107013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/>
            <p:cNvCxnSpPr>
              <a:stCxn id="90" idx="3"/>
              <a:endCxn id="92" idx="1"/>
            </p:cNvCxnSpPr>
            <p:nvPr/>
          </p:nvCxnSpPr>
          <p:spPr>
            <a:xfrm>
              <a:off x="2616098" y="3841146"/>
              <a:ext cx="444240" cy="6676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1" idx="3"/>
              <a:endCxn id="93" idx="1"/>
            </p:cNvCxnSpPr>
            <p:nvPr/>
          </p:nvCxnSpPr>
          <p:spPr>
            <a:xfrm flipV="1">
              <a:off x="2616098" y="4320595"/>
              <a:ext cx="444240" cy="1113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3609767" y="3838921"/>
              <a:ext cx="453862" cy="4450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endCxn id="95" idx="1"/>
            </p:cNvCxnSpPr>
            <p:nvPr/>
          </p:nvCxnSpPr>
          <p:spPr>
            <a:xfrm>
              <a:off x="3609766" y="4343955"/>
              <a:ext cx="453863" cy="1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5664895" y="2520541"/>
            <a:ext cx="1728971" cy="540831"/>
            <a:chOff x="1494790" y="3601978"/>
            <a:chExt cx="3129493" cy="978921"/>
          </a:xfrm>
        </p:grpSpPr>
        <p:sp>
          <p:nvSpPr>
            <p:cNvPr id="101" name="Rectangle 100"/>
            <p:cNvSpPr/>
            <p:nvPr/>
          </p:nvSpPr>
          <p:spPr>
            <a:xfrm>
              <a:off x="1494790" y="3601978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494791" y="4083652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055444" y="3604203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055444" y="4084765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060338" y="3610879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060338" y="4083652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063629" y="3610879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063629" y="4107013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>
              <a:stCxn id="103" idx="3"/>
              <a:endCxn id="105" idx="1"/>
            </p:cNvCxnSpPr>
            <p:nvPr/>
          </p:nvCxnSpPr>
          <p:spPr>
            <a:xfrm>
              <a:off x="2616098" y="3841146"/>
              <a:ext cx="444240" cy="6676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4" idx="3"/>
              <a:endCxn id="106" idx="1"/>
            </p:cNvCxnSpPr>
            <p:nvPr/>
          </p:nvCxnSpPr>
          <p:spPr>
            <a:xfrm flipV="1">
              <a:off x="2616098" y="4320595"/>
              <a:ext cx="444240" cy="1113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3609767" y="3838921"/>
              <a:ext cx="453862" cy="4450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endCxn id="108" idx="1"/>
            </p:cNvCxnSpPr>
            <p:nvPr/>
          </p:nvCxnSpPr>
          <p:spPr>
            <a:xfrm>
              <a:off x="3609766" y="4343955"/>
              <a:ext cx="453863" cy="1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5661991" y="3269809"/>
            <a:ext cx="1728971" cy="540831"/>
            <a:chOff x="1494790" y="3601978"/>
            <a:chExt cx="3129493" cy="978921"/>
          </a:xfrm>
        </p:grpSpPr>
        <p:sp>
          <p:nvSpPr>
            <p:cNvPr id="114" name="Rectangle 113"/>
            <p:cNvSpPr/>
            <p:nvPr/>
          </p:nvSpPr>
          <p:spPr>
            <a:xfrm>
              <a:off x="1494790" y="3601978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94791" y="4083652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055444" y="3604203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055444" y="4084765"/>
              <a:ext cx="560654" cy="473886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060338" y="3610879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060338" y="4083652"/>
              <a:ext cx="560654" cy="47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063629" y="3610879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063629" y="4107013"/>
              <a:ext cx="560654" cy="473886"/>
            </a:xfrm>
            <a:prstGeom prst="rect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>
              <a:stCxn id="116" idx="3"/>
              <a:endCxn id="118" idx="1"/>
            </p:cNvCxnSpPr>
            <p:nvPr/>
          </p:nvCxnSpPr>
          <p:spPr>
            <a:xfrm>
              <a:off x="2616098" y="3841146"/>
              <a:ext cx="444240" cy="6676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7" idx="3"/>
              <a:endCxn id="119" idx="1"/>
            </p:cNvCxnSpPr>
            <p:nvPr/>
          </p:nvCxnSpPr>
          <p:spPr>
            <a:xfrm flipV="1">
              <a:off x="2616098" y="4320595"/>
              <a:ext cx="444240" cy="1113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3609767" y="3838921"/>
              <a:ext cx="453862" cy="4450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121" idx="1"/>
            </p:cNvCxnSpPr>
            <p:nvPr/>
          </p:nvCxnSpPr>
          <p:spPr>
            <a:xfrm>
              <a:off x="3609766" y="4343955"/>
              <a:ext cx="453863" cy="1"/>
            </a:xfrm>
            <a:prstGeom prst="straightConnector1">
              <a:avLst/>
            </a:prstGeom>
            <a:ln w="254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Straight Arrow Connector 43"/>
          <p:cNvCxnSpPr>
            <a:stCxn id="43" idx="0"/>
            <a:endCxn id="80" idx="2"/>
          </p:cNvCxnSpPr>
          <p:nvPr/>
        </p:nvCxnSpPr>
        <p:spPr>
          <a:xfrm rot="5400000" flipH="1" flipV="1">
            <a:off x="3929203" y="3668258"/>
            <a:ext cx="332013" cy="581131"/>
          </a:xfrm>
          <a:prstGeom prst="bentConnector3">
            <a:avLst>
              <a:gd name="adj1" fmla="val 50000"/>
            </a:avLst>
          </a:prstGeom>
          <a:ln w="254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43"/>
          <p:cNvCxnSpPr>
            <a:stCxn id="43" idx="3"/>
            <a:endCxn id="117" idx="2"/>
          </p:cNvCxnSpPr>
          <p:nvPr/>
        </p:nvCxnSpPr>
        <p:spPr>
          <a:xfrm flipV="1">
            <a:off x="5626564" y="3798349"/>
            <a:ext cx="500049" cy="593459"/>
          </a:xfrm>
          <a:prstGeom prst="bentConnector2">
            <a:avLst/>
          </a:prstGeom>
          <a:ln w="254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100794" y="4715290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Swift workflow control and load balancing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7503189" y="2495558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Decaf analysis </a:t>
            </a:r>
            <a:br>
              <a:rPr lang="en-US" dirty="0" smtClean="0"/>
            </a:br>
            <a:r>
              <a:rPr lang="en-US" dirty="0" smtClean="0"/>
              <a:t>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52920"/>
            <a:ext cx="8597438" cy="440997"/>
          </a:xfrm>
        </p:spPr>
        <p:txBody>
          <a:bodyPr/>
          <a:lstStyle/>
          <a:p>
            <a:r>
              <a:rPr lang="en-US" sz="2250" dirty="0"/>
              <a:t>Several HPC floating point compression algorithms have emerged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62889"/>
            <a:ext cx="8229600" cy="22729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Calibri" panose="020F0502020204030204" pitchFamily="34" charset="0"/>
              </a:rPr>
              <a:t>Current interest is with </a:t>
            </a:r>
            <a:r>
              <a:rPr lang="en-US" sz="2100" b="1" i="1" dirty="0">
                <a:latin typeface="Calibri" panose="020F0502020204030204" pitchFamily="34" charset="0"/>
              </a:rPr>
              <a:t>lossy </a:t>
            </a:r>
            <a:r>
              <a:rPr lang="en-US" sz="2100" dirty="0">
                <a:latin typeface="Calibri" panose="020F0502020204030204" pitchFamily="34" charset="0"/>
              </a:rPr>
              <a:t>algorithms, some use </a:t>
            </a:r>
            <a:r>
              <a:rPr lang="en-US" sz="2100" b="1" i="1" dirty="0">
                <a:latin typeface="Calibri" panose="020F0502020204030204" pitchFamily="34" charset="0"/>
              </a:rPr>
              <a:t>preprocessing</a:t>
            </a:r>
            <a:endParaRPr lang="en-US" sz="2100" dirty="0">
              <a:latin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Lossless usually achieves up to ~3x reduction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69326" y="1841488"/>
            <a:ext cx="8229599" cy="2940858"/>
            <a:chOff x="1025767" y="2646703"/>
            <a:chExt cx="10972799" cy="2892876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1069935" y="3081847"/>
              <a:ext cx="4913376" cy="2185098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342891" indent="-342891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32" indent="-28574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950" dirty="0">
                  <a:latin typeface="Calibri" panose="020F0502020204030204" pitchFamily="34" charset="0"/>
                </a:rPr>
                <a:t>ISABELA</a:t>
              </a:r>
            </a:p>
            <a:p>
              <a:r>
                <a:rPr lang="en-US" sz="1950" dirty="0" smtClean="0">
                  <a:latin typeface="Calibri" panose="020F0502020204030204" pitchFamily="34" charset="0"/>
                </a:rPr>
                <a:t>SZ</a:t>
              </a:r>
              <a:endParaRPr lang="en-US" sz="1950" dirty="0">
                <a:latin typeface="Calibri" panose="020F0502020204030204" pitchFamily="34" charset="0"/>
              </a:endParaRPr>
            </a:p>
            <a:p>
              <a:r>
                <a:rPr lang="en-US" sz="1950" dirty="0" smtClean="0">
                  <a:latin typeface="Calibri" panose="020F0502020204030204" pitchFamily="34" charset="0"/>
                </a:rPr>
                <a:t>ZFP</a:t>
              </a:r>
              <a:endParaRPr lang="en-US" sz="1950" dirty="0">
                <a:latin typeface="Calibri" panose="020F0502020204030204" pitchFamily="34" charset="0"/>
              </a:endParaRPr>
            </a:p>
            <a:p>
              <a:r>
                <a:rPr lang="en-US" sz="1950" dirty="0">
                  <a:latin typeface="Calibri" panose="020F0502020204030204" pitchFamily="34" charset="0"/>
                </a:rPr>
                <a:t>Linear auditing</a:t>
              </a:r>
            </a:p>
            <a:p>
              <a:r>
                <a:rPr lang="en-US" sz="1950" dirty="0">
                  <a:latin typeface="Calibri" panose="020F0502020204030204" pitchFamily="34" charset="0"/>
                </a:rPr>
                <a:t>SVD</a:t>
              </a:r>
            </a:p>
            <a:p>
              <a:r>
                <a:rPr lang="en-US" sz="1950" dirty="0">
                  <a:latin typeface="Calibri" panose="020F0502020204030204" pitchFamily="34" charset="0"/>
                </a:rPr>
                <a:t>Adaptive gradient methods</a:t>
              </a:r>
            </a:p>
            <a:p>
              <a:endParaRPr lang="en-US" sz="1950" dirty="0">
                <a:latin typeface="Calibri" panose="020F0502020204030204" pitchFamily="34" charset="0"/>
              </a:endParaRPr>
            </a:p>
            <a:p>
              <a:endParaRPr lang="en-US" sz="1950" dirty="0">
                <a:latin typeface="Calibri" panose="020F050202020403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9935" y="2666984"/>
              <a:ext cx="5412167" cy="40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100" u="sng" dirty="0">
                  <a:latin typeface="Calibri" panose="020F0502020204030204" pitchFamily="34" charset="0"/>
                </a:rPr>
                <a:t>Compress each variable separately</a:t>
              </a:r>
              <a:r>
                <a:rPr lang="en-US" sz="2100" dirty="0">
                  <a:latin typeface="Calibri" panose="020F0502020204030204" pitchFamily="34" charset="0"/>
                </a:rPr>
                <a:t>: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28262" y="2646703"/>
              <a:ext cx="5270304" cy="40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u="sng" dirty="0">
                  <a:latin typeface="Calibri" panose="020F0502020204030204" pitchFamily="34" charset="0"/>
                </a:rPr>
                <a:t>Several variables simultaneously</a:t>
              </a:r>
              <a:r>
                <a:rPr lang="en-US" sz="2100" dirty="0">
                  <a:latin typeface="Calibri" panose="020F0502020204030204" pitchFamily="34" charset="0"/>
                </a:rPr>
                <a:t>:</a:t>
              </a: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6728262" y="3105652"/>
              <a:ext cx="3840480" cy="1622346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342891" indent="-342891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32" indent="-28574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00" dirty="0">
                  <a:latin typeface="Calibri" panose="020F0502020204030204" pitchFamily="34" charset="0"/>
                </a:rPr>
                <a:t>PCA</a:t>
              </a:r>
            </a:p>
            <a:p>
              <a:r>
                <a:rPr lang="en-US" sz="2100" dirty="0">
                  <a:latin typeface="Calibri" panose="020F0502020204030204" pitchFamily="34" charset="0"/>
                </a:rPr>
                <a:t>Tensor decomposition</a:t>
              </a:r>
            </a:p>
            <a:p>
              <a:r>
                <a:rPr lang="is-IS" sz="2100" dirty="0">
                  <a:latin typeface="Calibri" panose="020F0502020204030204" pitchFamily="34" charset="0"/>
                </a:rPr>
                <a:t>…</a:t>
              </a:r>
              <a:endParaRPr lang="en-US" sz="2100" dirty="0">
                <a:latin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25767" y="5153566"/>
              <a:ext cx="5357226" cy="386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95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70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965" y="3987866"/>
            <a:ext cx="2938587" cy="79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l" eaLnBrk="1" hangingPunct="1"/>
            <a:r>
              <a:rPr lang="en-US" dirty="0" err="1">
                <a:ea typeface="Arial" charset="0"/>
                <a:cs typeface="Arial" charset="0"/>
              </a:rPr>
              <a:t>Lossy</a:t>
            </a:r>
            <a:r>
              <a:rPr lang="en-US" dirty="0">
                <a:ea typeface="Arial" charset="0"/>
                <a:cs typeface="Arial" charset="0"/>
              </a:rPr>
              <a:t> compression with </a:t>
            </a:r>
            <a:r>
              <a:rPr lang="en-US" dirty="0" smtClean="0">
                <a:ea typeface="Arial" charset="0"/>
                <a:cs typeface="Arial" charset="0"/>
              </a:rPr>
              <a:t>SZ</a:t>
            </a:r>
            <a:endParaRPr lang="en-US" altLang="zh-CN" b="1" dirty="0">
              <a:solidFill>
                <a:srgbClr val="04617B"/>
              </a:solidFill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71504"/>
            <a:ext cx="6063521" cy="42976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No existing compressor can reduce </a:t>
            </a:r>
            <a:r>
              <a:rPr lang="en-US" sz="2400" dirty="0" smtClean="0">
                <a:solidFill>
                  <a:srgbClr val="0070C0"/>
                </a:solidFill>
              </a:rPr>
              <a:t>hard-to-compress </a:t>
            </a:r>
            <a:r>
              <a:rPr lang="en-US" sz="2400" dirty="0">
                <a:solidFill>
                  <a:srgbClr val="0070C0"/>
                </a:solidFill>
              </a:rPr>
              <a:t>datasets by more than a factor of 2.</a:t>
            </a:r>
            <a:endParaRPr lang="en-US" sz="2400" dirty="0"/>
          </a:p>
          <a:p>
            <a:r>
              <a:rPr lang="en-US" sz="2400" dirty="0"/>
              <a:t>Objective 1: Reduce hard to compress datasets by one order of magnitude</a:t>
            </a:r>
          </a:p>
          <a:p>
            <a:r>
              <a:rPr lang="en-US" sz="2400" dirty="0"/>
              <a:t>Objective 2: Add user required error controls (error bound, shape of error distribution, spectral behavior of error function, etc. etc.)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752" y="2235576"/>
            <a:ext cx="1785922" cy="15502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2465" y="614592"/>
            <a:ext cx="1091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</a:rPr>
              <a:t>NCAR atmosphere simulation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output</a:t>
            </a:r>
          </a:p>
          <a:p>
            <a:pPr algn="r"/>
            <a:r>
              <a:rPr lang="en-US" sz="1200" dirty="0">
                <a:latin typeface="Calibri" panose="020F0502020204030204" pitchFamily="34" charset="0"/>
              </a:rPr>
              <a:t>(1.5 TB)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0965" y="2631692"/>
            <a:ext cx="874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</a:rPr>
              <a:t>WRF hurricane simulation</a:t>
            </a:r>
          </a:p>
          <a:p>
            <a:pPr algn="r"/>
            <a:r>
              <a:rPr lang="en-US" sz="1200" dirty="0">
                <a:latin typeface="Calibri" panose="020F0502020204030204" pitchFamily="34" charset="0"/>
              </a:rPr>
              <a:t>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5464" y="3965517"/>
            <a:ext cx="1265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</a:rPr>
              <a:t>Advanced Photon Source 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mouse brain data</a:t>
            </a:r>
          </a:p>
        </p:txBody>
      </p:sp>
      <p:pic>
        <p:nvPicPr>
          <p:cNvPr id="17" name="图片 3" descr="FREQSH_1800_3600 (original).png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029" y="-74996"/>
            <a:ext cx="2252303" cy="225230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19455" y="3254895"/>
            <a:ext cx="3225295" cy="1844350"/>
            <a:chOff x="-259853" y="4800599"/>
            <a:chExt cx="3328851" cy="190356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611415" y="5246584"/>
              <a:ext cx="1903568" cy="101159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259853" y="5009167"/>
              <a:ext cx="2274824" cy="1365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/>
                <a:t>W</a:t>
              </a:r>
              <a:r>
                <a:rPr lang="en-US" sz="1600" dirty="0" smtClean="0"/>
                <a:t>hat </a:t>
              </a:r>
              <a:r>
                <a:rPr lang="en-US" sz="1600" dirty="0"/>
                <a:t>we need to compress</a:t>
              </a:r>
            </a:p>
            <a:p>
              <a:pPr algn="r"/>
              <a:r>
                <a:rPr lang="en-US" sz="1600" dirty="0"/>
                <a:t>(bit map of 128 floating point numbers):</a:t>
              </a: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3660397" y="3266314"/>
            <a:ext cx="1582164" cy="1832931"/>
            <a:chOff x="3276600" y="4809232"/>
            <a:chExt cx="1643137" cy="190356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6600" y="4809232"/>
              <a:ext cx="857392" cy="190356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8657" y="4809232"/>
              <a:ext cx="801080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15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0" y="-2811"/>
            <a:ext cx="4159504" cy="36356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 eaLnBrk="1" hangingPunct="1"/>
            <a:r>
              <a:rPr lang="en-US" altLang="zh-CN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SZ </a:t>
            </a:r>
            <a:r>
              <a:rPr lang="en-US" altLang="zh-CN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lossy</a:t>
            </a:r>
            <a:r>
              <a:rPr lang="en-US" altLang="zh-CN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zh-CN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compres</a:t>
            </a:r>
            <a:r>
              <a:rPr lang="en-US" altLang="zh-CN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br>
              <a:rPr lang="en-US" altLang="zh-CN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zh-CN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sion</a:t>
            </a:r>
            <a:endParaRPr lang="en-US" altLang="zh-CN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469" y="3337089"/>
            <a:ext cx="2315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Develop a framework for compression error </a:t>
            </a:r>
            <a:r>
              <a:rPr lang="en-US" sz="1800" dirty="0" smtClean="0"/>
              <a:t>characterization</a:t>
            </a:r>
            <a:endParaRPr lang="en-US" sz="1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281330" y="2451865"/>
            <a:ext cx="6628990" cy="2748785"/>
            <a:chOff x="2281330" y="2758756"/>
            <a:chExt cx="6381615" cy="2441894"/>
          </a:xfrm>
        </p:grpSpPr>
        <p:grpSp>
          <p:nvGrpSpPr>
            <p:cNvPr id="21" name="Group 20"/>
            <p:cNvGrpSpPr/>
            <p:nvPr/>
          </p:nvGrpSpPr>
          <p:grpSpPr>
            <a:xfrm>
              <a:off x="2281330" y="2758756"/>
              <a:ext cx="6381615" cy="2441894"/>
              <a:chOff x="339213" y="3678342"/>
              <a:chExt cx="8508820" cy="3255858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213" y="3859085"/>
                <a:ext cx="3825608" cy="1140223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7747" y="3678342"/>
                <a:ext cx="4071665" cy="1616484"/>
              </a:xfrm>
              <a:prstGeom prst="rect">
                <a:avLst/>
              </a:prstGeom>
            </p:spPr>
          </p:pic>
          <p:graphicFrame>
            <p:nvGraphicFramePr>
              <p:cNvPr id="24" name="图表 5"/>
              <p:cNvGraphicFramePr>
                <a:graphicFrameLocks/>
              </p:cNvGraphicFramePr>
              <p:nvPr>
                <p:extLst/>
              </p:nvPr>
            </p:nvGraphicFramePr>
            <p:xfrm>
              <a:off x="342379" y="5143087"/>
              <a:ext cx="2096022" cy="179111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pic>
            <p:nvPicPr>
              <p:cNvPr id="25" name="图片 3" descr="FREQSH_1800_3600 (first derivative)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467" y="5181157"/>
                <a:ext cx="1615709" cy="1615709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539" y="5268645"/>
                <a:ext cx="2232135" cy="1562495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898" y="5330515"/>
                <a:ext cx="1871135" cy="1295401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3069712" y="3128241"/>
              <a:ext cx="1175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Error distribution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51376" y="3749481"/>
              <a:ext cx="12362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Spectral behavior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36092" y="3758945"/>
              <a:ext cx="15376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Laplacian </a:t>
              </a:r>
              <a:r>
                <a:rPr lang="en-US" sz="1050"/>
                <a:t>(derivatives)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50051" y="3116632"/>
              <a:ext cx="16321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Autocorrelation of errors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84246" y="3761427"/>
              <a:ext cx="16321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Respect of error bounds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67251" y="3758945"/>
              <a:ext cx="12362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Error propagation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335101" y="101600"/>
            <a:ext cx="6648416" cy="2233301"/>
            <a:chOff x="2192861" y="338535"/>
            <a:chExt cx="6333890" cy="199636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861" y="477713"/>
              <a:ext cx="2795476" cy="185718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4486" y="751255"/>
              <a:ext cx="842209" cy="65505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025" y="338535"/>
              <a:ext cx="3056726" cy="197742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915" y="772708"/>
              <a:ext cx="580363" cy="451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48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CODAR: Machine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16" y="571504"/>
            <a:ext cx="8647315" cy="4467856"/>
          </a:xfrm>
        </p:spPr>
        <p:txBody>
          <a:bodyPr>
            <a:normAutofit/>
          </a:bodyPr>
          <a:lstStyle/>
          <a:p>
            <a:r>
              <a:rPr lang="en-US" dirty="0" err="1"/>
              <a:t>NWChemEx</a:t>
            </a:r>
            <a:endParaRPr lang="en-US" dirty="0"/>
          </a:p>
          <a:p>
            <a:pPr lvl="1"/>
            <a:r>
              <a:rPr lang="en-US" dirty="0" smtClean="0"/>
              <a:t>Rare </a:t>
            </a:r>
            <a:r>
              <a:rPr lang="en-US" dirty="0"/>
              <a:t>trajectories event identification </a:t>
            </a:r>
            <a:r>
              <a:rPr lang="en-US" dirty="0" smtClean="0"/>
              <a:t>in molecular dynamics</a:t>
            </a:r>
            <a:endParaRPr lang="en-US" dirty="0"/>
          </a:p>
          <a:p>
            <a:pPr lvl="2"/>
            <a:r>
              <a:rPr lang="en-US" dirty="0" err="1"/>
              <a:t>NWChem</a:t>
            </a:r>
            <a:r>
              <a:rPr lang="en-US" dirty="0"/>
              <a:t> use methods that bias the calculations to make rare events more likely</a:t>
            </a:r>
          </a:p>
          <a:p>
            <a:pPr lvl="2"/>
            <a:r>
              <a:rPr lang="en-US" dirty="0" smtClean="0"/>
              <a:t>Can we identify trajectories where </a:t>
            </a:r>
            <a:r>
              <a:rPr lang="en-US" dirty="0"/>
              <a:t>something interesting happens and give more compute resources to those paths and downgrade </a:t>
            </a:r>
            <a:r>
              <a:rPr lang="en-US" dirty="0" smtClean="0"/>
              <a:t>others?</a:t>
            </a:r>
            <a:endParaRPr lang="en-US" dirty="0"/>
          </a:p>
          <a:p>
            <a:r>
              <a:rPr lang="en-US" dirty="0"/>
              <a:t>Climate</a:t>
            </a:r>
          </a:p>
          <a:p>
            <a:pPr lvl="1"/>
            <a:r>
              <a:rPr lang="en-US" dirty="0"/>
              <a:t>Causation of interactions </a:t>
            </a:r>
            <a:r>
              <a:rPr lang="en-US" dirty="0" smtClean="0"/>
              <a:t>(</a:t>
            </a:r>
            <a:r>
              <a:rPr lang="en-US" dirty="0" smtClean="0"/>
              <a:t>e.g.,</a:t>
            </a:r>
            <a:r>
              <a:rPr lang="en-US" dirty="0" smtClean="0"/>
              <a:t> </a:t>
            </a:r>
            <a:r>
              <a:rPr lang="en-US" dirty="0"/>
              <a:t>aerosol- cloud interaction)</a:t>
            </a:r>
          </a:p>
          <a:p>
            <a:r>
              <a:rPr lang="en-US" dirty="0"/>
              <a:t>Cancer</a:t>
            </a:r>
          </a:p>
          <a:p>
            <a:pPr lvl="1"/>
            <a:r>
              <a:rPr lang="en-US" dirty="0"/>
              <a:t>Potential contributions of applying and/or develop DL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Provenance- data reduction for performance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 performance data from all available sources to understand behavior of application-analysis-reduction pipelines</a:t>
            </a:r>
          </a:p>
          <a:p>
            <a:r>
              <a:rPr lang="en-US" dirty="0" smtClean="0"/>
              <a:t>What </a:t>
            </a:r>
            <a:r>
              <a:rPr lang="en-US" dirty="0"/>
              <a:t>is the “best” data to </a:t>
            </a:r>
            <a:r>
              <a:rPr lang="en-US" dirty="0" smtClean="0"/>
              <a:t>save</a:t>
            </a:r>
            <a:r>
              <a:rPr lang="en-US" dirty="0"/>
              <a:t> </a:t>
            </a:r>
            <a:r>
              <a:rPr lang="en-US" dirty="0" smtClean="0"/>
              <a:t>to support co-design and application science goals?</a:t>
            </a:r>
          </a:p>
          <a:p>
            <a:pPr lvl="1"/>
            <a:r>
              <a:rPr lang="en-US" dirty="0" smtClean="0"/>
              <a:t>A data reduction problem. Machine learning?</a:t>
            </a:r>
          </a:p>
          <a:p>
            <a:r>
              <a:rPr lang="en-US" dirty="0" smtClean="0"/>
              <a:t>Develop </a:t>
            </a:r>
            <a:r>
              <a:rPr lang="en-US" dirty="0" err="1" smtClean="0"/>
              <a:t>codesign</a:t>
            </a:r>
            <a:r>
              <a:rPr lang="en-US" dirty="0" smtClean="0"/>
              <a:t> performance profiles and reports </a:t>
            </a:r>
          </a:p>
        </p:txBody>
      </p:sp>
    </p:spTree>
    <p:extLst>
      <p:ext uri="{BB962C8B-B14F-4D97-AF65-F5344CB8AC3E}">
        <p14:creationId xmlns:p14="http://schemas.microsoft.com/office/powerpoint/2010/main" val="288885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>
                <a:solidFill>
                  <a:schemeClr val="accent6"/>
                </a:solidFill>
              </a:rPr>
              <a:t>The CODAR team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19456" y="1037845"/>
            <a:ext cx="8531352" cy="3382892"/>
          </a:xfrm>
        </p:spPr>
        <p:txBody>
          <a:bodyPr/>
          <a:lstStyle/>
          <a:p>
            <a:pPr marL="101600" indent="0">
              <a:buNone/>
            </a:pPr>
            <a:r>
              <a:rPr lang="en-US" sz="1800" b="1" dirty="0"/>
              <a:t>PI</a:t>
            </a:r>
            <a:r>
              <a:rPr lang="en-US" sz="1800" dirty="0"/>
              <a:t>: Ian </a:t>
            </a:r>
            <a:r>
              <a:rPr lang="en-US" sz="1800" dirty="0" err="1"/>
              <a:t>Foster</a:t>
            </a:r>
            <a:r>
              <a:rPr lang="en-US" sz="1800" baseline="30000" dirty="0" err="1"/>
              <a:t>a</a:t>
            </a:r>
            <a:endParaRPr lang="en-US" sz="1800" baseline="30000" dirty="0"/>
          </a:p>
          <a:p>
            <a:pPr marL="101600" indent="0">
              <a:buNone/>
            </a:pPr>
            <a:r>
              <a:rPr lang="en-US" sz="1800" b="1" dirty="0"/>
              <a:t>Co-Is</a:t>
            </a:r>
            <a:r>
              <a:rPr lang="en-US" sz="1800" dirty="0"/>
              <a:t>: Scott </a:t>
            </a:r>
            <a:r>
              <a:rPr lang="en-US" sz="1800" dirty="0" err="1"/>
              <a:t>Klasky</a:t>
            </a:r>
            <a:r>
              <a:rPr lang="en-US" sz="1800" baseline="30000" dirty="0" err="1"/>
              <a:t>o</a:t>
            </a:r>
            <a:r>
              <a:rPr lang="en-US" sz="1800" dirty="0"/>
              <a:t>, Kerstin </a:t>
            </a:r>
            <a:r>
              <a:rPr lang="en-US" sz="1800" dirty="0" err="1"/>
              <a:t>Kleese</a:t>
            </a:r>
            <a:r>
              <a:rPr lang="en-US" sz="1800" dirty="0"/>
              <a:t>-Van </a:t>
            </a:r>
            <a:r>
              <a:rPr lang="en-US" sz="1800" dirty="0" err="1"/>
              <a:t>Dam</a:t>
            </a:r>
            <a:r>
              <a:rPr lang="en-US" sz="1800" baseline="30000" dirty="0" err="1"/>
              <a:t>b</a:t>
            </a:r>
            <a:r>
              <a:rPr lang="en-US" sz="1800" dirty="0"/>
              <a:t>, Todd </a:t>
            </a:r>
            <a:r>
              <a:rPr lang="en-US" sz="1800" dirty="0" err="1"/>
              <a:t>Munson</a:t>
            </a:r>
            <a:r>
              <a:rPr lang="en-US" sz="1800" baseline="30000" dirty="0" err="1"/>
              <a:t>a</a:t>
            </a:r>
            <a:endParaRPr lang="en-US" sz="1800" dirty="0"/>
          </a:p>
          <a:p>
            <a:pPr marL="101600" indent="0">
              <a:buNone/>
            </a:pPr>
            <a:r>
              <a:rPr lang="en-US" sz="1800" b="1" dirty="0"/>
              <a:t>Participants</a:t>
            </a:r>
            <a:r>
              <a:rPr lang="en-US" sz="1800" dirty="0"/>
              <a:t>: Mark </a:t>
            </a:r>
            <a:r>
              <a:rPr lang="en-US" sz="1800" dirty="0" err="1"/>
              <a:t>Ainsworth</a:t>
            </a:r>
            <a:r>
              <a:rPr lang="en-US" sz="1800" baseline="30000" dirty="0" err="1"/>
              <a:t>d</a:t>
            </a:r>
            <a:r>
              <a:rPr lang="en-US" sz="1800" dirty="0"/>
              <a:t>, Franck </a:t>
            </a:r>
            <a:r>
              <a:rPr lang="en-US" sz="1800" dirty="0" err="1"/>
              <a:t>Cappello</a:t>
            </a:r>
            <a:r>
              <a:rPr lang="en-US" sz="1800" baseline="30000" dirty="0" err="1"/>
              <a:t>a</a:t>
            </a:r>
            <a:r>
              <a:rPr lang="en-US" sz="1800" dirty="0"/>
              <a:t>, Barbara </a:t>
            </a:r>
            <a:r>
              <a:rPr lang="en-US" sz="1800" dirty="0" err="1"/>
              <a:t>Chapman</a:t>
            </a:r>
            <a:r>
              <a:rPr lang="en-US" sz="1800" baseline="30000" dirty="0" err="1"/>
              <a:t>b,s</a:t>
            </a:r>
            <a:r>
              <a:rPr lang="en-US" sz="1800" dirty="0"/>
              <a:t>, Jong </a:t>
            </a:r>
            <a:r>
              <a:rPr lang="en-US" sz="1800" dirty="0" err="1"/>
              <a:t>Choi</a:t>
            </a:r>
            <a:r>
              <a:rPr lang="en-US" sz="1800" baseline="30000" dirty="0" err="1"/>
              <a:t>o</a:t>
            </a:r>
            <a:r>
              <a:rPr lang="en-US" sz="1800" dirty="0"/>
              <a:t>, Emil </a:t>
            </a:r>
            <a:r>
              <a:rPr lang="en-US" sz="1800" dirty="0" err="1"/>
              <a:t>Constantinescu</a:t>
            </a:r>
            <a:r>
              <a:rPr lang="en-US" sz="1800" baseline="30000" dirty="0" err="1"/>
              <a:t>a</a:t>
            </a:r>
            <a:r>
              <a:rPr lang="en-US" sz="1800" dirty="0"/>
              <a:t>, </a:t>
            </a:r>
            <a:r>
              <a:rPr lang="en-US" sz="1800" dirty="0" err="1"/>
              <a:t>Hanqi</a:t>
            </a:r>
            <a:r>
              <a:rPr lang="en-US" sz="1800" dirty="0"/>
              <a:t> </a:t>
            </a:r>
            <a:r>
              <a:rPr lang="en-US" sz="1800" dirty="0" err="1"/>
              <a:t>Guo</a:t>
            </a:r>
            <a:r>
              <a:rPr lang="en-US" sz="1800" baseline="30000" dirty="0" err="1"/>
              <a:t>a</a:t>
            </a:r>
            <a:r>
              <a:rPr lang="en-US" sz="1800" dirty="0"/>
              <a:t>, </a:t>
            </a:r>
            <a:r>
              <a:rPr lang="en-US" sz="1800" dirty="0" err="1"/>
              <a:t>Tahsin</a:t>
            </a:r>
            <a:r>
              <a:rPr lang="en-US" sz="1800" dirty="0"/>
              <a:t> </a:t>
            </a:r>
            <a:r>
              <a:rPr lang="en-US" sz="1800" dirty="0" err="1"/>
              <a:t>Kurc</a:t>
            </a:r>
            <a:r>
              <a:rPr lang="en-US" sz="1800" baseline="30000" dirty="0" err="1"/>
              <a:t>s</a:t>
            </a:r>
            <a:r>
              <a:rPr lang="en-US" sz="1800" dirty="0"/>
              <a:t>, Qing </a:t>
            </a:r>
            <a:r>
              <a:rPr lang="en-US" sz="1800" dirty="0" err="1"/>
              <a:t>Liu</a:t>
            </a:r>
            <a:r>
              <a:rPr lang="en-US" sz="1800" baseline="30000" dirty="0" err="1"/>
              <a:t>o</a:t>
            </a:r>
            <a:r>
              <a:rPr lang="en-US" sz="1800" dirty="0"/>
              <a:t>, Jeremy Logan, Klaus </a:t>
            </a:r>
            <a:r>
              <a:rPr lang="en-US" sz="1800" dirty="0" err="1"/>
              <a:t>Mueller</a:t>
            </a:r>
            <a:r>
              <a:rPr lang="en-US" sz="1800" baseline="30000" dirty="0" err="1"/>
              <a:t>s</a:t>
            </a:r>
            <a:r>
              <a:rPr lang="en-US" sz="1800" dirty="0"/>
              <a:t>, George </a:t>
            </a:r>
            <a:r>
              <a:rPr lang="en-US" sz="1800" dirty="0" err="1"/>
              <a:t>Ostrouchov</a:t>
            </a:r>
            <a:r>
              <a:rPr lang="en-US" sz="1800" baseline="30000" dirty="0" err="1"/>
              <a:t>o</a:t>
            </a:r>
            <a:r>
              <a:rPr lang="en-US" sz="1800" dirty="0"/>
              <a:t>, Manish </a:t>
            </a:r>
            <a:r>
              <a:rPr lang="en-US" sz="1800" dirty="0" err="1"/>
              <a:t>Parashar</a:t>
            </a:r>
            <a:r>
              <a:rPr lang="en-US" sz="1800" baseline="30000" dirty="0" err="1"/>
              <a:t>r</a:t>
            </a:r>
            <a:r>
              <a:rPr lang="en-US" sz="1800" dirty="0"/>
              <a:t>, Tom </a:t>
            </a:r>
            <a:r>
              <a:rPr lang="en-US" sz="1800" dirty="0" err="1"/>
              <a:t>Peterka</a:t>
            </a:r>
            <a:r>
              <a:rPr lang="en-US" sz="1800" baseline="30000" dirty="0" err="1"/>
              <a:t>a</a:t>
            </a:r>
            <a:r>
              <a:rPr lang="en-US" sz="1800" dirty="0"/>
              <a:t>, Norbert </a:t>
            </a:r>
            <a:r>
              <a:rPr lang="en-US" sz="1800" dirty="0" err="1"/>
              <a:t>Podhorszki</a:t>
            </a:r>
            <a:r>
              <a:rPr lang="en-US" sz="1800" baseline="30000" dirty="0" err="1"/>
              <a:t>o</a:t>
            </a:r>
            <a:r>
              <a:rPr lang="en-US" sz="1800" dirty="0"/>
              <a:t>, Dave </a:t>
            </a:r>
            <a:r>
              <a:rPr lang="en-US" sz="1800" dirty="0" err="1"/>
              <a:t>Pugmire</a:t>
            </a:r>
            <a:r>
              <a:rPr lang="en-US" sz="1800" baseline="30000" dirty="0" err="1"/>
              <a:t>o</a:t>
            </a:r>
            <a:r>
              <a:rPr lang="en-US" sz="1800" dirty="0"/>
              <a:t>, </a:t>
            </a:r>
            <a:r>
              <a:rPr lang="en-US" sz="1800" dirty="0" err="1"/>
              <a:t>Rangan</a:t>
            </a:r>
            <a:r>
              <a:rPr lang="en-US" sz="1800" dirty="0"/>
              <a:t> </a:t>
            </a:r>
            <a:r>
              <a:rPr lang="en-US" sz="1800" dirty="0" err="1"/>
              <a:t>Sukumar</a:t>
            </a:r>
            <a:r>
              <a:rPr lang="en-US" sz="1800" baseline="30000" dirty="0" err="1"/>
              <a:t>o</a:t>
            </a:r>
            <a:r>
              <a:rPr lang="en-US" sz="1800" dirty="0"/>
              <a:t>, Stefan </a:t>
            </a:r>
            <a:r>
              <a:rPr lang="en-US" sz="1800" dirty="0" err="1"/>
              <a:t>Wild</a:t>
            </a:r>
            <a:r>
              <a:rPr lang="en-US" sz="1800" baseline="30000" dirty="0" err="1"/>
              <a:t>a</a:t>
            </a:r>
            <a:r>
              <a:rPr lang="en-US" sz="1800" dirty="0"/>
              <a:t>, Matthew </a:t>
            </a:r>
            <a:r>
              <a:rPr lang="en-US" sz="1800" dirty="0" err="1"/>
              <a:t>Wolf</a:t>
            </a:r>
            <a:r>
              <a:rPr lang="en-US" sz="1800" baseline="30000" dirty="0" err="1"/>
              <a:t>o</a:t>
            </a:r>
            <a:r>
              <a:rPr lang="en-US" sz="1800" dirty="0"/>
              <a:t>, Justin </a:t>
            </a:r>
            <a:r>
              <a:rPr lang="en-US" sz="1800" dirty="0" err="1"/>
              <a:t>Wozniak</a:t>
            </a:r>
            <a:r>
              <a:rPr lang="en-US" sz="1800" baseline="30000" dirty="0" err="1"/>
              <a:t>a</a:t>
            </a:r>
            <a:r>
              <a:rPr lang="en-US" sz="1800" dirty="0"/>
              <a:t>, Wei </a:t>
            </a:r>
            <a:r>
              <a:rPr lang="en-US" sz="1800" dirty="0" err="1"/>
              <a:t>Xu</a:t>
            </a:r>
            <a:r>
              <a:rPr lang="en-US" sz="1800" baseline="30000" dirty="0" err="1"/>
              <a:t>b</a:t>
            </a:r>
            <a:r>
              <a:rPr lang="en-US" sz="1800" dirty="0"/>
              <a:t>, </a:t>
            </a:r>
            <a:r>
              <a:rPr lang="en-US" sz="1800" dirty="0" err="1"/>
              <a:t>Shinjae</a:t>
            </a:r>
            <a:r>
              <a:rPr lang="en-US" sz="1800" dirty="0"/>
              <a:t> </a:t>
            </a:r>
            <a:r>
              <a:rPr lang="en-US" sz="1800" dirty="0" err="1"/>
              <a:t>Yoo</a:t>
            </a:r>
            <a:r>
              <a:rPr lang="en-US" sz="1800" baseline="30000" dirty="0" err="1"/>
              <a:t>b</a:t>
            </a:r>
            <a:endParaRPr lang="en-US" sz="1800" dirty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lnSpc>
                <a:spcPct val="100000"/>
              </a:lnSpc>
              <a:buNone/>
            </a:pPr>
            <a:r>
              <a:rPr lang="en-US" sz="1800" dirty="0"/>
              <a:t>a: Argonne National Laboratory</a:t>
            </a:r>
            <a:br>
              <a:rPr lang="en-US" sz="1800" dirty="0"/>
            </a:br>
            <a:r>
              <a:rPr lang="en-US" sz="1800" dirty="0"/>
              <a:t>b: Brookhaven National Laboratory</a:t>
            </a:r>
            <a:br>
              <a:rPr lang="en-US" sz="1800" dirty="0"/>
            </a:br>
            <a:r>
              <a:rPr lang="en-US" sz="1800" dirty="0"/>
              <a:t>o: Oak Ridge National Laboratory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idx="2"/>
          </p:nvPr>
        </p:nvSpPr>
        <p:spPr>
          <a:xfrm>
            <a:off x="4157472" y="3652920"/>
            <a:ext cx="5425440" cy="1239120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/>
              <a:t>d: Brown University</a:t>
            </a:r>
            <a:br>
              <a:rPr lang="en-US" sz="1800" dirty="0"/>
            </a:br>
            <a:r>
              <a:rPr lang="en-US" sz="1800" dirty="0"/>
              <a:t>r: Rutgers University</a:t>
            </a:r>
            <a:br>
              <a:rPr lang="en-US" sz="1800" dirty="0"/>
            </a:br>
            <a:r>
              <a:rPr lang="en-US" sz="1800" dirty="0"/>
              <a:t>s: Stony Brook University</a:t>
            </a:r>
          </a:p>
        </p:txBody>
      </p:sp>
    </p:spTree>
    <p:extLst>
      <p:ext uri="{BB962C8B-B14F-4D97-AF65-F5344CB8AC3E}">
        <p14:creationId xmlns:p14="http://schemas.microsoft.com/office/powerpoint/2010/main" val="419747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 txBox="1">
            <a:spLocks/>
          </p:cNvSpPr>
          <p:nvPr/>
        </p:nvSpPr>
        <p:spPr>
          <a:xfrm>
            <a:off x="4693399" y="638631"/>
            <a:ext cx="4402475" cy="2084469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450"/>
              </a:spcBef>
              <a:buClrTx/>
              <a:buSzPct val="100000"/>
              <a:buNone/>
            </a:pPr>
            <a:r>
              <a:rPr lang="en-US" sz="1100" b="1" dirty="0">
                <a:latin typeface="Calibri" panose="020F0502020204030204" pitchFamily="34" charset="0"/>
                <a:cs typeface="Arial Narrow"/>
              </a:rPr>
              <a:t>Applications Targeted</a:t>
            </a:r>
          </a:p>
          <a:p>
            <a:pPr marL="102868" lvl="1" indent="-102868">
              <a:lnSpc>
                <a:spcPct val="100000"/>
              </a:lnSpc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solidFill>
                  <a:prstClr val="black"/>
                </a:solidFill>
                <a:latin typeface="Calibri" panose="020F0502020204030204" pitchFamily="34" charset="0"/>
                <a:cs typeface="Arial Narrow"/>
              </a:rPr>
              <a:t>Climate (ACME), Materials Science, Magnetic Fusion Energy, Chemistry, Cosmology, QCD, Experimental Light </a:t>
            </a:r>
            <a:r>
              <a:rPr lang="en-US" sz="1100" dirty="0" smtClean="0">
                <a:solidFill>
                  <a:prstClr val="black"/>
                </a:solidFill>
                <a:latin typeface="Calibri" panose="020F0502020204030204" pitchFamily="34" charset="0"/>
                <a:cs typeface="Arial Narrow"/>
              </a:rPr>
              <a:t>Sources, Cancer</a:t>
            </a:r>
            <a:endParaRPr lang="en-US" sz="1100" dirty="0">
              <a:latin typeface="Calibri" panose="020F0502020204030204" pitchFamily="34" charset="0"/>
              <a:cs typeface="Arial Narrow"/>
            </a:endParaRPr>
          </a:p>
          <a:p>
            <a:pPr marL="0" lvl="1" indent="0">
              <a:spcBef>
                <a:spcPts val="450"/>
              </a:spcBef>
              <a:buClrTx/>
              <a:buSzPct val="100000"/>
              <a:buNone/>
            </a:pPr>
            <a:r>
              <a:rPr lang="en-US" sz="1100" b="1" dirty="0">
                <a:latin typeface="Calibri" panose="020F0502020204030204" pitchFamily="34" charset="0"/>
                <a:cs typeface="Arial Narrow"/>
              </a:rPr>
              <a:t>Software Technologies Cited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MPI, </a:t>
            </a:r>
            <a:r>
              <a:rPr lang="en-US" sz="1100" dirty="0" err="1">
                <a:latin typeface="Calibri" panose="020F0502020204030204" pitchFamily="34" charset="0"/>
                <a:cs typeface="Arial Narrow"/>
              </a:rPr>
              <a:t>OpenMP</a:t>
            </a:r>
            <a:r>
              <a:rPr lang="en-US" sz="1100" dirty="0">
                <a:latin typeface="Calibri" panose="020F0502020204030204" pitchFamily="34" charset="0"/>
                <a:cs typeface="Arial Narrow"/>
              </a:rPr>
              <a:t>, </a:t>
            </a:r>
            <a:r>
              <a:rPr lang="en-US" sz="1100" dirty="0" err="1">
                <a:latin typeface="Calibri" panose="020F0502020204030204" pitchFamily="34" charset="0"/>
                <a:cs typeface="Arial Narrow"/>
              </a:rPr>
              <a:t>Pthreads</a:t>
            </a:r>
            <a:endParaRPr lang="en-US" sz="1100" dirty="0">
              <a:latin typeface="Calibri" panose="020F0502020204030204" pitchFamily="34" charset="0"/>
              <a:cs typeface="Arial Narrow"/>
            </a:endParaRP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ADIOS, Swift, ZFP, SZ, Globus, DIY/Decaf, VTK-m, </a:t>
            </a:r>
            <a:r>
              <a:rPr lang="en-US" sz="1100" dirty="0" err="1">
                <a:latin typeface="Calibri" panose="020F0502020204030204" pitchFamily="34" charset="0"/>
                <a:cs typeface="Arial Narrow"/>
              </a:rPr>
              <a:t>PETSc</a:t>
            </a:r>
            <a:r>
              <a:rPr lang="en-US" sz="1100" dirty="0">
                <a:latin typeface="Calibri" panose="020F0502020204030204" pitchFamily="34" charset="0"/>
                <a:cs typeface="Arial Narrow"/>
              </a:rPr>
              <a:t>/TAO, </a:t>
            </a:r>
            <a:r>
              <a:rPr lang="en-US" sz="1100" dirty="0" err="1">
                <a:latin typeface="Calibri" panose="020F0502020204030204" pitchFamily="34" charset="0"/>
                <a:cs typeface="Arial Narrow"/>
              </a:rPr>
              <a:t>Trilinos</a:t>
            </a:r>
            <a:endParaRPr lang="en-US" sz="1100" dirty="0">
              <a:latin typeface="Calibri" panose="020F0502020204030204" pitchFamily="34" charset="0"/>
              <a:cs typeface="Arial Narrow"/>
            </a:endParaRPr>
          </a:p>
          <a:p>
            <a:pPr marL="0" lvl="1" indent="0">
              <a:lnSpc>
                <a:spcPct val="100000"/>
              </a:lnSpc>
              <a:spcBef>
                <a:spcPts val="450"/>
              </a:spcBef>
              <a:buClrTx/>
              <a:buSzPct val="100000"/>
              <a:buNone/>
            </a:pPr>
            <a:r>
              <a:rPr lang="en-US" sz="1100" b="1" dirty="0">
                <a:solidFill>
                  <a:prstClr val="black"/>
                </a:solidFill>
                <a:latin typeface="Calibri" panose="020F0502020204030204" pitchFamily="34" charset="0"/>
                <a:cs typeface="Arial Narrow"/>
              </a:rPr>
              <a:t>Hardware Technologies Addressed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Communication network, on-node memory hierarchy, system solid state memory (placement and usage for burst buffers), I/O design for data movement on and off exascale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854"/>
            <a:ext cx="8229599" cy="308532"/>
          </a:xfrm>
        </p:spPr>
        <p:txBody>
          <a:bodyPr/>
          <a:lstStyle/>
          <a:p>
            <a:r>
              <a:rPr lang="en-US" sz="1800" dirty="0">
                <a:solidFill>
                  <a:srgbClr val="18783D"/>
                </a:solidFill>
                <a:latin typeface="Arial Black" pitchFamily="34" charset="0"/>
              </a:rPr>
              <a:t>CODAR</a:t>
            </a:r>
            <a:endParaRPr lang="en-US" sz="1500" dirty="0">
              <a:solidFill>
                <a:schemeClr val="accent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42900" y="2734839"/>
            <a:ext cx="8229600" cy="238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/>
          <p:cNvCxnSpPr/>
          <p:nvPr/>
        </p:nvCxnSpPr>
        <p:spPr bwMode="auto">
          <a:xfrm>
            <a:off x="3841987" y="2734837"/>
            <a:ext cx="0" cy="21717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693400" y="308053"/>
            <a:ext cx="0" cy="24267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38"/>
          <p:cNvSpPr txBox="1">
            <a:spLocks noChangeArrowheads="1"/>
          </p:cNvSpPr>
          <p:nvPr/>
        </p:nvSpPr>
        <p:spPr bwMode="auto">
          <a:xfrm>
            <a:off x="342901" y="229845"/>
            <a:ext cx="43505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100" b="1" dirty="0">
                <a:solidFill>
                  <a:srgbClr val="008000"/>
                </a:solidFill>
                <a:ea typeface="Arial" charset="0"/>
              </a:rPr>
              <a:t>Center Objectives (Co-Designed Motifs)</a:t>
            </a:r>
          </a:p>
        </p:txBody>
      </p:sp>
      <p:sp>
        <p:nvSpPr>
          <p:cNvPr id="7" name="TextBox 38"/>
          <p:cNvSpPr txBox="1">
            <a:spLocks noChangeArrowheads="1"/>
          </p:cNvSpPr>
          <p:nvPr/>
        </p:nvSpPr>
        <p:spPr bwMode="auto">
          <a:xfrm>
            <a:off x="4693400" y="229845"/>
            <a:ext cx="38791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100" b="1" dirty="0">
                <a:solidFill>
                  <a:srgbClr val="008000"/>
                </a:solidFill>
                <a:latin typeface="+mn-lt"/>
                <a:cs typeface="Arial" pitchFamily="34" charset="0"/>
              </a:rPr>
              <a:t>Applications and S/W &amp; H/W Technologies</a:t>
            </a:r>
          </a:p>
        </p:txBody>
      </p:sp>
      <p:sp>
        <p:nvSpPr>
          <p:cNvPr id="8" name="TextBox 38"/>
          <p:cNvSpPr txBox="1">
            <a:spLocks noChangeArrowheads="1"/>
          </p:cNvSpPr>
          <p:nvPr/>
        </p:nvSpPr>
        <p:spPr bwMode="auto">
          <a:xfrm>
            <a:off x="3841988" y="2734837"/>
            <a:ext cx="473051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100" b="1" dirty="0">
                <a:solidFill>
                  <a:srgbClr val="008000"/>
                </a:solidFill>
                <a:latin typeface="+mn-lt"/>
                <a:cs typeface="Arial" pitchFamily="34" charset="0"/>
              </a:rPr>
              <a:t>Development Plan</a:t>
            </a:r>
          </a:p>
        </p:txBody>
      </p:sp>
      <p:sp>
        <p:nvSpPr>
          <p:cNvPr id="9" name="TextBox 38"/>
          <p:cNvSpPr txBox="1">
            <a:spLocks noChangeArrowheads="1"/>
          </p:cNvSpPr>
          <p:nvPr/>
        </p:nvSpPr>
        <p:spPr bwMode="auto">
          <a:xfrm>
            <a:off x="342901" y="2746574"/>
            <a:ext cx="342380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100" b="1" dirty="0">
                <a:solidFill>
                  <a:srgbClr val="008000"/>
                </a:solidFill>
                <a:latin typeface="+mn-lt"/>
                <a:cs typeface="Arial" pitchFamily="34" charset="0"/>
              </a:rPr>
              <a:t>Risks and Challenges</a:t>
            </a:r>
          </a:p>
        </p:txBody>
      </p:sp>
      <p:sp>
        <p:nvSpPr>
          <p:cNvPr id="10" name="TextBox 38"/>
          <p:cNvSpPr txBox="1">
            <a:spLocks noChangeArrowheads="1"/>
          </p:cNvSpPr>
          <p:nvPr/>
        </p:nvSpPr>
        <p:spPr bwMode="auto">
          <a:xfrm>
            <a:off x="1567543" y="4930590"/>
            <a:ext cx="4759779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750" dirty="0">
                <a:latin typeface="+mn-lt"/>
                <a:cs typeface="Arial" pitchFamily="34" charset="0"/>
              </a:rPr>
              <a:t>PI: Ian Foster (ANL); Institutions: ANL, BNL, ORNL, Brown, Rutgers, Stony Brook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0" y="406279"/>
            <a:ext cx="4693401" cy="2251896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b="1" dirty="0">
                <a:latin typeface="Calibri" panose="020F0502020204030204" pitchFamily="34" charset="0"/>
                <a:cs typeface="Arial Narrow"/>
              </a:rPr>
              <a:t>Motif(s)</a:t>
            </a:r>
            <a:r>
              <a:rPr lang="en-US" sz="1100" dirty="0">
                <a:latin typeface="Calibri" panose="020F0502020204030204" pitchFamily="34" charset="0"/>
                <a:cs typeface="Arial Narrow"/>
              </a:rPr>
              <a:t>: Online data analysis and reduction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Address growing disparity between simulation speeds and I/O rates rendering it infeasible for HPC and data analytic applications to perform offline analysis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Target common data analysis and reduction methods (e.g., feature and outlier detection, compression) and methods specific to particular data types and domains (e.g., particles, FEM)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Reduce application development risk by providing performance tradeoffs for offline vs inline analyses of simulation results, produce and integrate into applications high-performance products embodying data analysis and reduction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Key metrics: use of CODAR tools and technologies by applications; improvements in data analysis efficiency and information-to-data ratios in application outputs</a:t>
            </a: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3865736" y="2969572"/>
            <a:ext cx="5021564" cy="1884356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450"/>
              </a:spcBef>
              <a:buClrTx/>
              <a:buSzPct val="100000"/>
              <a:buNone/>
            </a:pPr>
            <a:r>
              <a:rPr lang="en-US" sz="1100" b="1" dirty="0">
                <a:latin typeface="Calibri" panose="020F0502020204030204" pitchFamily="34" charset="0"/>
                <a:cs typeface="Arial Narrow"/>
              </a:rPr>
              <a:t>Y1</a:t>
            </a:r>
            <a:r>
              <a:rPr lang="en-US" sz="1100" dirty="0">
                <a:latin typeface="Calibri" panose="020F0502020204030204" pitchFamily="34" charset="0"/>
                <a:cs typeface="Arial Narrow"/>
              </a:rPr>
              <a:t>: Application engagements under way; experiments on LCF systems; CODAR Services Beta with first integrated data analysis and reduction services; Domain-specific services</a:t>
            </a:r>
          </a:p>
          <a:p>
            <a:pPr marL="0" lvl="1" indent="0">
              <a:lnSpc>
                <a:spcPct val="100000"/>
              </a:lnSpc>
              <a:spcBef>
                <a:spcPts val="450"/>
              </a:spcBef>
              <a:buClrTx/>
              <a:buSzPct val="100000"/>
              <a:buNone/>
            </a:pPr>
            <a:r>
              <a:rPr lang="en-US" sz="1100" b="1" dirty="0">
                <a:latin typeface="Calibri" panose="020F0502020204030204" pitchFamily="34" charset="0"/>
                <a:cs typeface="Arial Narrow"/>
              </a:rPr>
              <a:t>Y2</a:t>
            </a:r>
            <a:r>
              <a:rPr lang="en-US" sz="1100" dirty="0">
                <a:latin typeface="Calibri" panose="020F0502020204030204" pitchFamily="34" charset="0"/>
                <a:cs typeface="Arial Narrow"/>
              </a:rPr>
              <a:t>: Experiments on ECP </a:t>
            </a:r>
            <a:r>
              <a:rPr lang="en-US" sz="1100" dirty="0" err="1">
                <a:latin typeface="Calibri" panose="020F0502020204030204" pitchFamily="34" charset="0"/>
                <a:cs typeface="Arial Narrow"/>
              </a:rPr>
              <a:t>testbed</a:t>
            </a:r>
            <a:r>
              <a:rPr lang="en-US" sz="1100" dirty="0">
                <a:latin typeface="Calibri" panose="020F0502020204030204" pitchFamily="34" charset="0"/>
                <a:cs typeface="Arial Narrow"/>
              </a:rPr>
              <a:t>; First CODAR Services monitoring capability; Expanded set of data analysis and reduction services; CODAR Runtime Beta with integrated control layer; Demonstration of 10:1 data reduction for two ECP apps</a:t>
            </a:r>
          </a:p>
          <a:p>
            <a:pPr marL="0" lvl="1" indent="0">
              <a:lnSpc>
                <a:spcPct val="100000"/>
              </a:lnSpc>
              <a:spcBef>
                <a:spcPts val="450"/>
              </a:spcBef>
              <a:buClrTx/>
              <a:buSzPct val="100000"/>
              <a:buNone/>
            </a:pPr>
            <a:r>
              <a:rPr lang="en-US" sz="1100" b="1" dirty="0">
                <a:latin typeface="Calibri" panose="020F0502020204030204" pitchFamily="34" charset="0"/>
                <a:cs typeface="Arial Narrow"/>
              </a:rPr>
              <a:t>Y3</a:t>
            </a:r>
            <a:r>
              <a:rPr lang="en-US" sz="1100" dirty="0">
                <a:latin typeface="Calibri" panose="020F0502020204030204" pitchFamily="34" charset="0"/>
                <a:cs typeface="Arial Narrow"/>
              </a:rPr>
              <a:t>: CODAR Services and Runtime v1.0 with additional services included; CODAR used inside four ECP applications on LCF systems</a:t>
            </a:r>
          </a:p>
          <a:p>
            <a:pPr marL="0" lvl="1" indent="0">
              <a:lnSpc>
                <a:spcPct val="100000"/>
              </a:lnSpc>
              <a:spcBef>
                <a:spcPts val="450"/>
              </a:spcBef>
              <a:buClrTx/>
              <a:buSzPct val="100000"/>
              <a:buNone/>
            </a:pPr>
            <a:r>
              <a:rPr lang="en-US" sz="1100" b="1" dirty="0">
                <a:latin typeface="Calibri" panose="020F0502020204030204" pitchFamily="34" charset="0"/>
                <a:cs typeface="Arial Narrow"/>
              </a:rPr>
              <a:t>Y4</a:t>
            </a:r>
            <a:r>
              <a:rPr lang="en-US" sz="1100" dirty="0">
                <a:latin typeface="Calibri" panose="020F0502020204030204" pitchFamily="34" charset="0"/>
                <a:cs typeface="Arial Narrow"/>
              </a:rPr>
              <a:t>: CODAR v2.0, with adaptive data reduction; At-scale demonstrations on LCF systems; CODAR used in four ECP applications with 100:1 data reduction</a:t>
            </a: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72189" y="3029035"/>
            <a:ext cx="3769798" cy="1884356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Ineffective interaction with application project teams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Insufficient resources to perform work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Scope creep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Unknown performance of tools at exascale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Poor performance, scalability, or energy efficiency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Fail to meet application team delivery expectations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Poor interaction with ECP and other software teams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Exascale apps not ready</a:t>
            </a:r>
          </a:p>
          <a:p>
            <a:pPr marL="102868" lvl="1" indent="-102868">
              <a:spcBef>
                <a:spcPts val="450"/>
              </a:spcBef>
              <a:buClrTx/>
              <a:buSzPct val="100000"/>
              <a:buFont typeface="Arial"/>
              <a:buChar char="•"/>
            </a:pPr>
            <a:r>
              <a:rPr lang="en-US" sz="1100" dirty="0">
                <a:latin typeface="Calibri" panose="020F0502020204030204" pitchFamily="34" charset="0"/>
                <a:cs typeface="Arial Narrow"/>
              </a:rPr>
              <a:t>Test systems not available</a:t>
            </a:r>
          </a:p>
        </p:txBody>
      </p:sp>
    </p:spTree>
    <p:extLst>
      <p:ext uri="{BB962C8B-B14F-4D97-AF65-F5344CB8AC3E}">
        <p14:creationId xmlns:p14="http://schemas.microsoft.com/office/powerpoint/2010/main" val="242173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52" y="905241"/>
            <a:ext cx="2720296" cy="204702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73328" y="548638"/>
            <a:ext cx="8359325" cy="446129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</a:rPr>
              <a:t>Filesystem/network bandwidth falls behind CPU/memory: Fewer bytes/operation</a:t>
            </a:r>
            <a:endParaRPr lang="en-US" sz="1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</a:rPr>
              <a:t>Swap I/O for CPU cycles:</a:t>
            </a:r>
          </a:p>
          <a:p>
            <a:r>
              <a:rPr lang="en-US" sz="1800" dirty="0">
                <a:latin typeface="Calibri" panose="020F0502020204030204" pitchFamily="34" charset="0"/>
              </a:rPr>
              <a:t>Data (de)compression </a:t>
            </a:r>
          </a:p>
          <a:p>
            <a:r>
              <a:rPr lang="en-US" sz="1800" dirty="0">
                <a:latin typeface="Calibri" panose="020F0502020204030204" pitchFamily="34" charset="0"/>
              </a:rPr>
              <a:t>Online data analysis</a:t>
            </a:r>
          </a:p>
          <a:p>
            <a:pPr marL="0" indent="0">
              <a:buNone/>
            </a:pPr>
            <a:r>
              <a:rPr lang="en-US" sz="1800" b="1" dirty="0">
                <a:latin typeface="Calibri" panose="020F0502020204030204" pitchFamily="34" charset="0"/>
              </a:rPr>
              <a:t>Right bytes in right place </a:t>
            </a:r>
            <a:br>
              <a:rPr lang="en-US" sz="1800" b="1" dirty="0">
                <a:latin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</a:rPr>
              <a:t>at right time! </a:t>
            </a:r>
            <a:br>
              <a:rPr lang="en-US" sz="1800" b="1" dirty="0">
                <a:latin typeface="Calibri" panose="020F0502020204030204" pitchFamily="34" charset="0"/>
              </a:rPr>
            </a:br>
            <a:endParaRPr lang="en-US" sz="1800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Applications are already demanding 100 PBs of data for ‘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medium-term’ (12 months)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09347" y="884764"/>
            <a:ext cx="5862272" cy="3648694"/>
            <a:chOff x="3713543" y="1411357"/>
            <a:chExt cx="7957881" cy="49530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37113" y="1411357"/>
              <a:ext cx="7934311" cy="492010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733424" y="2166731"/>
              <a:ext cx="7938000" cy="302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33422" y="5821912"/>
              <a:ext cx="7938001" cy="54245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13543" y="2807625"/>
              <a:ext cx="7938000" cy="81753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Calibri" panose="020F0502020204030204" pitchFamily="34" charset="0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456" y="111639"/>
            <a:ext cx="8531352" cy="363560"/>
          </a:xfrm>
        </p:spPr>
        <p:txBody>
          <a:bodyPr/>
          <a:lstStyle/>
          <a:p>
            <a:r>
              <a:rPr lang="en-US" sz="2400" dirty="0"/>
              <a:t>The compute-data gap is a major challenge for </a:t>
            </a:r>
            <a:r>
              <a:rPr lang="en-US" sz="2400" dirty="0" err="1"/>
              <a:t>exascale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need for online data analysis and reduction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Traditional approach: </a:t>
            </a:r>
            <a:br>
              <a:rPr lang="en-US" sz="2000" dirty="0"/>
            </a:br>
            <a:r>
              <a:rPr lang="en-US" sz="2000" dirty="0"/>
              <a:t>Simulate, output, analyze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26146" y="1655636"/>
            <a:ext cx="4192527" cy="1227524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/>
              <a:t>Write simulation output to secondary storage; read back for analysis </a:t>
            </a:r>
          </a:p>
          <a:p>
            <a:pPr marL="101600" indent="0">
              <a:buNone/>
            </a:pPr>
            <a:r>
              <a:rPr lang="en-US" sz="1800" dirty="0"/>
              <a:t>Decimate in time when simulation output rate exceeds output rate of computer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2000" dirty="0"/>
              <a:t>New approach:</a:t>
            </a:r>
            <a:br>
              <a:rPr lang="en-US" sz="2000" dirty="0"/>
            </a:br>
            <a:r>
              <a:rPr lang="en-US" sz="2000" dirty="0"/>
              <a:t>Online data analysis and reduction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"/>
          </p:nvPr>
        </p:nvSpPr>
        <p:spPr>
          <a:xfrm>
            <a:off x="4645026" y="1655635"/>
            <a:ext cx="4349684" cy="333292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Co-optimize simulation, analysis, reduction for performance and information output </a:t>
            </a:r>
          </a:p>
          <a:p>
            <a:pPr marL="0" indent="0">
              <a:buNone/>
            </a:pPr>
            <a:r>
              <a:rPr lang="en-US" sz="1800" dirty="0"/>
              <a:t>Substitute CPU cycles for I/O, via data (de)compression and/or online data analysis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/>
              <a:t>Right bytes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  </a:t>
            </a:r>
            <a:r>
              <a:rPr lang="en-US" sz="2400" dirty="0" smtClean="0"/>
              <a:t>in </a:t>
            </a:r>
            <a:r>
              <a:rPr lang="en-US" sz="2400" b="1" dirty="0" smtClean="0"/>
              <a:t>right </a:t>
            </a:r>
            <a:r>
              <a:rPr lang="en-US" sz="2400" b="1" dirty="0"/>
              <a:t>place 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 smtClean="0"/>
              <a:t>     </a:t>
            </a:r>
            <a:r>
              <a:rPr lang="en-US" sz="2400" dirty="0" smtClean="0"/>
              <a:t>at</a:t>
            </a:r>
            <a:r>
              <a:rPr lang="en-US" sz="2400" b="1" dirty="0" smtClean="0"/>
              <a:t> </a:t>
            </a:r>
            <a:r>
              <a:rPr lang="en-US" sz="2400" b="1" dirty="0"/>
              <a:t>right time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152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Reduction comes with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14313" indent="-214313" fontAlgn="base">
                  <a:buFont typeface="Arial" charset="0"/>
                  <a:buChar char="•"/>
                </a:pPr>
                <a:r>
                  <a:rPr lang="en-US" sz="2400" dirty="0"/>
                  <a:t>Handling high entropy</a:t>
                </a:r>
              </a:p>
              <a:p>
                <a:pPr marL="214313" indent="-214313" fontAlgn="base">
                  <a:buFont typeface="Arial" charset="0"/>
                  <a:buChar char="•"/>
                </a:pPr>
                <a:r>
                  <a:rPr lang="en-US" sz="2400" dirty="0"/>
                  <a:t>Performance – no benefit otherwise</a:t>
                </a:r>
              </a:p>
              <a:p>
                <a:pPr marL="214313" indent="-214313" fontAlgn="base">
                  <a:buFont typeface="Arial" charset="0"/>
                  <a:buChar char="•"/>
                </a:pP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ot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only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variable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itself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/>
                </a:r>
                <a:br>
                  <a:rPr lang="en-US" sz="2400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must also consider impact on</a:t>
                </a:r>
                <a:br>
                  <a:rPr lang="en-US" sz="2400" dirty="0"/>
                </a:br>
                <a:r>
                  <a:rPr lang="en-US" sz="2400" dirty="0"/>
                  <a:t>derived quantities</a:t>
                </a:r>
                <a:r>
                  <a:rPr lang="en-US" sz="2000" dirty="0"/>
                  <a:t>: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‖"/>
                        <m:endChr m:val="‖"/>
                        <m:ctrlPr>
                          <a:rPr lang="el-GR" sz="20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)−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acc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9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700" y="3391830"/>
            <a:ext cx="2217900" cy="1698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362" y="1066323"/>
            <a:ext cx="4693907" cy="36666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7598099" y="3618854"/>
            <a:ext cx="174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Where did it go?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17370" y="4710893"/>
            <a:ext cx="2490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400 X reduction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083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 is a multi-faceted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16" y="571504"/>
            <a:ext cx="8647315" cy="4437376"/>
          </a:xfrm>
        </p:spPr>
        <p:txBody>
          <a:bodyPr>
            <a:normAutofit/>
          </a:bodyPr>
          <a:lstStyle/>
          <a:p>
            <a:r>
              <a:rPr lang="en-US" dirty="0" smtClean="0"/>
              <a:t>Science understanding requires </a:t>
            </a:r>
            <a:r>
              <a:rPr lang="en-US" dirty="0"/>
              <a:t>massive data reduction </a:t>
            </a:r>
          </a:p>
          <a:p>
            <a:r>
              <a:rPr lang="en-US" dirty="0"/>
              <a:t>How do we reduce</a:t>
            </a:r>
          </a:p>
          <a:p>
            <a:pPr lvl="1"/>
            <a:r>
              <a:rPr lang="en-US" dirty="0"/>
              <a:t>The time spent in reducing the data to </a:t>
            </a:r>
            <a:r>
              <a:rPr lang="en-US" dirty="0" smtClean="0"/>
              <a:t>information?</a:t>
            </a:r>
            <a:endParaRPr lang="en-US" dirty="0"/>
          </a:p>
          <a:p>
            <a:pPr lvl="1"/>
            <a:r>
              <a:rPr lang="en-US" dirty="0"/>
              <a:t>The amount of data being moved on the </a:t>
            </a:r>
            <a:r>
              <a:rPr lang="en-US" dirty="0" err="1"/>
              <a:t>exascale</a:t>
            </a:r>
            <a:r>
              <a:rPr lang="en-US" dirty="0"/>
              <a:t> platform?</a:t>
            </a:r>
          </a:p>
          <a:p>
            <a:pPr lvl="1"/>
            <a:r>
              <a:rPr lang="en-US" dirty="0"/>
              <a:t>The amount of data being read from the storage system?</a:t>
            </a:r>
          </a:p>
          <a:p>
            <a:pPr lvl="1"/>
            <a:r>
              <a:rPr lang="en-US" dirty="0"/>
              <a:t>The amount of data stored in memory, on the storage system, being moved over WAN?</a:t>
            </a:r>
          </a:p>
          <a:p>
            <a:r>
              <a:rPr lang="en-US" dirty="0"/>
              <a:t>Without removing the </a:t>
            </a:r>
            <a:r>
              <a:rPr lang="en-US" dirty="0" smtClean="0"/>
              <a:t>information</a:t>
            </a:r>
            <a:endParaRPr lang="en-US" dirty="0"/>
          </a:p>
          <a:p>
            <a:pPr lvl="1"/>
            <a:r>
              <a:rPr lang="en-US" dirty="0"/>
              <a:t>Requires deep dives into </a:t>
            </a:r>
            <a:r>
              <a:rPr lang="en-US" dirty="0" smtClean="0"/>
              <a:t>application </a:t>
            </a:r>
            <a:r>
              <a:rPr lang="en-US" dirty="0"/>
              <a:t>post processing routines and 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6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co-design concept and </a:t>
            </a:r>
            <a:r>
              <a:rPr lang="en-US" sz="2800" dirty="0" err="1"/>
              <a:t>exascale</a:t>
            </a:r>
            <a:r>
              <a:rPr lang="en-US" sz="2800" dirty="0"/>
              <a:t>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55616" y="965200"/>
            <a:ext cx="8647315" cy="3903980"/>
          </a:xfrm>
        </p:spPr>
        <p:txBody>
          <a:bodyPr/>
          <a:lstStyle/>
          <a:p>
            <a:pPr marL="101600" indent="0">
              <a:buNone/>
            </a:pPr>
            <a:r>
              <a:rPr lang="en-US" sz="2800" dirty="0">
                <a:latin typeface="Calibri" panose="020F0502020204030204" pitchFamily="34" charset="0"/>
              </a:rPr>
              <a:t>Exascale co-design: </a:t>
            </a:r>
            <a:endParaRPr lang="en-US" sz="2800" dirty="0" smtClean="0">
              <a:latin typeface="Calibri" panose="020F0502020204030204" pitchFamily="34" charset="0"/>
            </a:endParaRPr>
          </a:p>
          <a:p>
            <a:pPr marL="292486" lvl="1" indent="0">
              <a:buNone/>
            </a:pPr>
            <a:r>
              <a:rPr lang="en" sz="2800" dirty="0" smtClean="0">
                <a:latin typeface="Calibri" panose="020F0502020204030204" pitchFamily="34" charset="0"/>
              </a:rPr>
              <a:t>Evaluate</a:t>
            </a:r>
            <a:r>
              <a:rPr lang="en" sz="2800" dirty="0">
                <a:latin typeface="Calibri" panose="020F0502020204030204" pitchFamily="34" charset="0"/>
              </a:rPr>
              <a:t>, deploy, and integrate </a:t>
            </a:r>
            <a:r>
              <a:rPr lang="en" sz="2800" dirty="0" err="1" smtClean="0">
                <a:latin typeface="Calibri" panose="020F0502020204030204" pitchFamily="34" charset="0"/>
              </a:rPr>
              <a:t>exascale</a:t>
            </a:r>
            <a:r>
              <a:rPr lang="en" sz="2800" dirty="0" smtClean="0">
                <a:latin typeface="Calibri" panose="020F0502020204030204" pitchFamily="34" charset="0"/>
              </a:rPr>
              <a:t> </a:t>
            </a:r>
            <a:r>
              <a:rPr lang="en" sz="2800" dirty="0">
                <a:latin typeface="Calibri" panose="020F0502020204030204" pitchFamily="34" charset="0"/>
              </a:rPr>
              <a:t>hardware-savvy software designs and technologies </a:t>
            </a:r>
            <a:r>
              <a:rPr lang="en" sz="2800" dirty="0" smtClean="0">
                <a:latin typeface="Calibri" panose="020F0502020204030204" pitchFamily="34" charset="0"/>
              </a:rPr>
              <a:t>for </a:t>
            </a:r>
            <a:r>
              <a:rPr lang="en" sz="2800" dirty="0">
                <a:latin typeface="Calibri" panose="020F0502020204030204" pitchFamily="34" charset="0"/>
              </a:rPr>
              <a:t>key crosscutting algorithmic motifs into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3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>
                <a:solidFill>
                  <a:schemeClr val="accent6"/>
                </a:solidFill>
                <a:ea typeface="Arial" charset="0"/>
                <a:cs typeface="Arial" charset="0"/>
              </a:rPr>
              <a:t>CODAR </a:t>
            </a:r>
            <a:r>
              <a:rPr lang="en" dirty="0">
                <a:solidFill>
                  <a:schemeClr val="accent6"/>
                </a:solidFill>
                <a:ea typeface="Arial" charset="0"/>
                <a:cs typeface="Arial" charset="0"/>
              </a:rPr>
              <a:t>c</a:t>
            </a:r>
            <a:r>
              <a:rPr lang="en" i="0" u="none" strike="noStrike" cap="none" dirty="0">
                <a:solidFill>
                  <a:schemeClr val="accent6"/>
                </a:solidFill>
                <a:ea typeface="Arial" charset="0"/>
                <a:cs typeface="Arial" charset="0"/>
                <a:sym typeface="Calibri"/>
              </a:rPr>
              <a:t>odesign </a:t>
            </a:r>
            <a:r>
              <a:rPr lang="en" dirty="0">
                <a:solidFill>
                  <a:schemeClr val="accent6"/>
                </a:solidFill>
                <a:ea typeface="Arial" charset="0"/>
                <a:cs typeface="Arial" charset="0"/>
              </a:rPr>
              <a:t>q</a:t>
            </a:r>
            <a:r>
              <a:rPr lang="en" i="0" u="none" strike="noStrike" cap="none" dirty="0">
                <a:solidFill>
                  <a:schemeClr val="accent6"/>
                </a:solidFill>
                <a:ea typeface="Arial" charset="0"/>
                <a:cs typeface="Arial" charset="0"/>
                <a:sym typeface="Calibri"/>
              </a:rPr>
              <a:t>uestions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4294967295"/>
          </p:nvPr>
        </p:nvSpPr>
        <p:spPr>
          <a:xfrm>
            <a:off x="219456" y="798513"/>
            <a:ext cx="8580057" cy="39822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700" indent="0">
              <a:lnSpc>
                <a:spcPct val="80000"/>
              </a:lnSpc>
              <a:spcBef>
                <a:spcPts val="0"/>
              </a:spcBef>
              <a:buSzPct val="99130"/>
              <a:buNone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What are the </a:t>
            </a:r>
            <a:r>
              <a:rPr lang="en" sz="22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best data analysis and reduction algorithms 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for different application classes, in terms of speed, accuracy, and resource requirements? How can we implement those algorithms to achieve </a:t>
            </a:r>
            <a:r>
              <a:rPr lang="en" sz="22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scalability and performance portability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?</a:t>
            </a:r>
            <a:endParaRPr lang="en-US" sz="2200" dirty="0">
              <a:latin typeface="Calibri" panose="020F0502020204030204" pitchFamily="34" charset="0"/>
              <a:ea typeface="Arial" charset="0"/>
              <a:cs typeface="Arial" charset="0"/>
              <a:sym typeface="Calibri"/>
            </a:endParaRPr>
          </a:p>
          <a:p>
            <a:pPr marL="12700" indent="0">
              <a:lnSpc>
                <a:spcPct val="80000"/>
              </a:lnSpc>
              <a:spcBef>
                <a:spcPts val="0"/>
              </a:spcBef>
              <a:buSzPct val="99130"/>
              <a:buNone/>
            </a:pPr>
            <a:endParaRPr lang="en" sz="2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Arial" charset="0"/>
              <a:cs typeface="Arial" charset="0"/>
              <a:sym typeface="Calibri"/>
            </a:endParaRPr>
          </a:p>
          <a:p>
            <a:pPr marL="12700" indent="0">
              <a:lnSpc>
                <a:spcPct val="80000"/>
              </a:lnSpc>
              <a:spcBef>
                <a:spcPts val="496"/>
              </a:spcBef>
              <a:buSzPct val="99130"/>
              <a:buNone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What are the </a:t>
            </a:r>
            <a:r>
              <a:rPr lang="en" sz="22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tradeoffs in data analysis accuracy, resource needs, and overall application performance 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between using various data reduction methods to reduce file size prior to offline data reconstruction and analysis vs. performing more online data analysis? How do these tradeoffs vary with </a:t>
            </a:r>
            <a:r>
              <a:rPr lang="en" sz="2200" b="0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exascale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 hardware and software choices?</a:t>
            </a:r>
            <a:endParaRPr lang="en-US" sz="2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Arial" charset="0"/>
              <a:cs typeface="Arial" charset="0"/>
              <a:sym typeface="Calibri"/>
            </a:endParaRPr>
          </a:p>
          <a:p>
            <a:pPr marL="12700" indent="0">
              <a:lnSpc>
                <a:spcPct val="80000"/>
              </a:lnSpc>
              <a:spcBef>
                <a:spcPts val="496"/>
              </a:spcBef>
              <a:buSzPct val="99130"/>
              <a:buNone/>
            </a:pPr>
            <a:endParaRPr lang="en" sz="2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Arial" charset="0"/>
              <a:cs typeface="Arial" charset="0"/>
              <a:sym typeface="Calibri"/>
            </a:endParaRPr>
          </a:p>
          <a:p>
            <a:pPr marL="12700" indent="0">
              <a:lnSpc>
                <a:spcPct val="80000"/>
              </a:lnSpc>
              <a:spcBef>
                <a:spcPts val="496"/>
              </a:spcBef>
              <a:buSzPct val="99130"/>
              <a:buNone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How do we effectively </a:t>
            </a:r>
            <a:r>
              <a:rPr lang="en" sz="22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orchestrate online data analysis and reduction 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to reduce associated overheads? How can </a:t>
            </a:r>
            <a:r>
              <a:rPr lang="en" sz="2200" b="0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exascale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 charset="0"/>
                <a:cs typeface="Arial" charset="0"/>
                <a:sym typeface="Calibri"/>
              </a:rPr>
              <a:t> hardware and software help with orchestration?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CODAR work areas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5617" y="774704"/>
            <a:ext cx="8126384" cy="407161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Infrastructure development and deployment</a:t>
            </a:r>
          </a:p>
          <a:p>
            <a:pPr lvl="1"/>
            <a:r>
              <a:rPr lang="en-US" sz="2000" dirty="0" smtClean="0"/>
              <a:t>Enable rapid composition of application and “data services” (data reduction methods, data analysis methods, etc.)</a:t>
            </a:r>
          </a:p>
          <a:p>
            <a:pPr lvl="1"/>
            <a:r>
              <a:rPr lang="en-US" sz="2000" dirty="0" smtClean="0"/>
              <a:t>Support CODAR-developed, ECP-developed, and other data services</a:t>
            </a:r>
          </a:p>
          <a:p>
            <a:r>
              <a:rPr lang="en-US" sz="2400" dirty="0" smtClean="0"/>
              <a:t>Method development: new reduction &amp; analysis routines</a:t>
            </a:r>
          </a:p>
          <a:p>
            <a:pPr lvl="1"/>
            <a:r>
              <a:rPr lang="en-US" sz="2000" dirty="0" smtClean="0">
                <a:latin typeface="Calibri" panose="020F0502020204030204" pitchFamily="34" charset="0"/>
              </a:rPr>
              <a:t>Motif-specific</a:t>
            </a:r>
            <a:r>
              <a:rPr lang="en-US" sz="2000" dirty="0">
                <a:latin typeface="Calibri" panose="020F0502020204030204" pitchFamily="34" charset="0"/>
              </a:rPr>
              <a:t>: e.g., </a:t>
            </a:r>
            <a:r>
              <a:rPr lang="en-US" sz="2000" dirty="0" smtClean="0">
                <a:latin typeface="Calibri" panose="020F0502020204030204" pitchFamily="34" charset="0"/>
              </a:rPr>
              <a:t>finite </a:t>
            </a:r>
            <a:r>
              <a:rPr lang="en-US" sz="2000" dirty="0">
                <a:latin typeface="Calibri" panose="020F0502020204030204" pitchFamily="34" charset="0"/>
              </a:rPr>
              <a:t>difference mesh vs. particles vs. finite elements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Application-specific: e.g., reduced physics </a:t>
            </a:r>
            <a:r>
              <a:rPr lang="en-US" sz="2000" dirty="0" smtClean="0">
                <a:latin typeface="Calibri" panose="020F0502020204030204" pitchFamily="34" charset="0"/>
              </a:rPr>
              <a:t>to </a:t>
            </a:r>
            <a:r>
              <a:rPr lang="en-US" sz="2000" dirty="0">
                <a:latin typeface="Calibri" panose="020F0502020204030204" pitchFamily="34" charset="0"/>
              </a:rPr>
              <a:t>understand </a:t>
            </a:r>
            <a:r>
              <a:rPr lang="en-US" sz="2000" dirty="0" smtClean="0">
                <a:latin typeface="Calibri" panose="020F0502020204030204" pitchFamily="34" charset="0"/>
              </a:rPr>
              <a:t>deltas</a:t>
            </a:r>
          </a:p>
          <a:p>
            <a:r>
              <a:rPr lang="en-US" sz="2400" dirty="0" smtClean="0"/>
              <a:t>Application engagement</a:t>
            </a:r>
          </a:p>
          <a:p>
            <a:pPr lvl="1"/>
            <a:r>
              <a:rPr lang="en-US" sz="2000" dirty="0" smtClean="0"/>
              <a:t>Understand data analysis and reduction requirements</a:t>
            </a:r>
          </a:p>
          <a:p>
            <a:pPr lvl="1"/>
            <a:r>
              <a:rPr lang="en-US" sz="2000" dirty="0" smtClean="0"/>
              <a:t>Integrate, deploy, evaluate impact</a:t>
            </a: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0971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</TotalTime>
  <Words>1540</Words>
  <Application>Microsoft Macintosh PowerPoint</Application>
  <PresentationFormat>On-screen Show (16:9)</PresentationFormat>
  <Paragraphs>228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 Black</vt:lpstr>
      <vt:lpstr>Arial Narrow</vt:lpstr>
      <vt:lpstr>Calibri</vt:lpstr>
      <vt:lpstr>Cambria</vt:lpstr>
      <vt:lpstr>Cambria Math</vt:lpstr>
      <vt:lpstr>Wingdings</vt:lpstr>
      <vt:lpstr>Arial</vt:lpstr>
      <vt:lpstr>Default Theme</vt:lpstr>
      <vt:lpstr>CODAR: Center for Online Data Analysis and Reduction, an ECP Codesign Center   Ian Foster, Argonne November 16, 2016 SC’16 </vt:lpstr>
      <vt:lpstr>The CODAR team</vt:lpstr>
      <vt:lpstr>The compute-data gap is a major challenge for exascale</vt:lpstr>
      <vt:lpstr>The need for online data analysis and reduction</vt:lpstr>
      <vt:lpstr>Reduction comes with challenges</vt:lpstr>
      <vt:lpstr>Data reduction is a multi-faceted challenge</vt:lpstr>
      <vt:lpstr>The co-design concept and exascale computing</vt:lpstr>
      <vt:lpstr>CODAR codesign questions</vt:lpstr>
      <vt:lpstr>CODAR work areas</vt:lpstr>
      <vt:lpstr>Prototypical CODAR data analysis and reduction pipeline</vt:lpstr>
      <vt:lpstr>CODAR building blocks</vt:lpstr>
      <vt:lpstr>Staging</vt:lpstr>
      <vt:lpstr>Workflow software integration: Swift/Decaf</vt:lpstr>
      <vt:lpstr>Early result: Swift controlled Decaf transfers</vt:lpstr>
      <vt:lpstr>Several HPC floating point compression algorithms have emerged</vt:lpstr>
      <vt:lpstr>Lossy compression with SZ</vt:lpstr>
      <vt:lpstr>SZ lossy  compres- sion</vt:lpstr>
      <vt:lpstr>CODAR: Machine learning opportunities</vt:lpstr>
      <vt:lpstr>Provenance- data reduction for performance data</vt:lpstr>
      <vt:lpstr>CODAR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CODAR: Center for Online Data Analysis and Reduction</dc:title>
  <dc:creator>Klasky, Scott A.</dc:creator>
  <cp:lastModifiedBy>Ian Foster</cp:lastModifiedBy>
  <cp:revision>90</cp:revision>
  <dcterms:modified xsi:type="dcterms:W3CDTF">2016-11-16T21:21:24Z</dcterms:modified>
</cp:coreProperties>
</file>